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90" r:id="rId2"/>
    <p:sldId id="292" r:id="rId3"/>
    <p:sldId id="293" r:id="rId4"/>
    <p:sldId id="294" r:id="rId5"/>
    <p:sldId id="295" r:id="rId6"/>
    <p:sldId id="296" r:id="rId7"/>
    <p:sldId id="297"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5" r:id="rId25"/>
    <p:sldId id="326" r:id="rId26"/>
    <p:sldId id="327" r:id="rId27"/>
    <p:sldId id="320" r:id="rId28"/>
    <p:sldId id="321" r:id="rId29"/>
    <p:sldId id="322" r:id="rId30"/>
    <p:sldId id="323" r:id="rId31"/>
    <p:sldId id="324" r:id="rId32"/>
    <p:sldId id="298" r:id="rId33"/>
    <p:sldId id="299" r:id="rId34"/>
    <p:sldId id="300" r:id="rId35"/>
    <p:sldId id="301" r:id="rId36"/>
    <p:sldId id="302" r:id="rId37"/>
    <p:sldId id="303" r:id="rId38"/>
    <p:sldId id="291"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3399"/>
    <a:srgbClr val="DF6E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10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fr-FR"/>
              <a:t>Histogramme</a:t>
            </a:r>
            <a:r>
              <a:rPr lang="fr-FR" baseline="0"/>
              <a:t> de hiérarchisation</a:t>
            </a:r>
            <a:endParaRPr lang="fr-F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fr-FR"/>
        </a:p>
      </c:txPr>
    </c:title>
    <c:autoTitleDeleted val="0"/>
    <c:plotArea>
      <c:layout/>
      <c:barChart>
        <c:barDir val="col"/>
        <c:grouping val="clustered"/>
        <c:varyColors val="0"/>
        <c:ser>
          <c:idx val="0"/>
          <c:order val="0"/>
          <c:tx>
            <c:strRef>
              <c:f>Feuil1!$B$1</c:f>
              <c:strCache>
                <c:ptCount val="1"/>
                <c:pt idx="0">
                  <c:v>FONCTIONS</c:v>
                </c:pt>
              </c:strCache>
            </c:strRef>
          </c:tx>
          <c:spPr>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0"/>
                  <c:y val="3.3368542346841413E-3"/>
                </c:manualLayout>
              </c:layout>
              <c:tx>
                <c:rich>
                  <a:bodyPr/>
                  <a:lstStyle/>
                  <a:p>
                    <a:r>
                      <a:rPr lang="en-US"/>
                      <a:t>12.17%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9CA-44B1-B419-34C1D1180DB7}"/>
                </c:ext>
              </c:extLst>
            </c:dLbl>
            <c:dLbl>
              <c:idx val="1"/>
              <c:layout>
                <c:manualLayout>
                  <c:x val="0"/>
                  <c:y val="-5.0679640654674263E-5"/>
                </c:manualLayout>
              </c:layout>
              <c:tx>
                <c:rich>
                  <a:bodyPr/>
                  <a:lstStyle/>
                  <a:p>
                    <a:r>
                      <a:rPr lang="en-US"/>
                      <a:t>10.43%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9CA-44B1-B419-34C1D1180DB7}"/>
                </c:ext>
              </c:extLst>
            </c:dLbl>
            <c:dLbl>
              <c:idx val="2"/>
              <c:tx>
                <c:rich>
                  <a:bodyPr/>
                  <a:lstStyle/>
                  <a:p>
                    <a:r>
                      <a:rPr lang="en-US"/>
                      <a:t>13.04%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9CA-44B1-B419-34C1D1180DB7}"/>
                </c:ext>
              </c:extLst>
            </c:dLbl>
            <c:dLbl>
              <c:idx val="3"/>
              <c:layout>
                <c:manualLayout>
                  <c:x val="-4.2437781360066642E-17"/>
                  <c:y val="3.336854234684048E-3"/>
                </c:manualLayout>
              </c:layout>
              <c:tx>
                <c:rich>
                  <a:bodyPr/>
                  <a:lstStyle/>
                  <a:p>
                    <a:r>
                      <a:rPr lang="en-US"/>
                      <a:t>17.39%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9CA-44B1-B419-34C1D1180DB7}"/>
                </c:ext>
              </c:extLst>
            </c:dLbl>
            <c:dLbl>
              <c:idx val="4"/>
              <c:layout>
                <c:manualLayout>
                  <c:x val="0"/>
                  <c:y val="3.336854234684048E-3"/>
                </c:manualLayout>
              </c:layout>
              <c:tx>
                <c:rich>
                  <a:bodyPr/>
                  <a:lstStyle/>
                  <a:p>
                    <a:r>
                      <a:rPr lang="en-US"/>
                      <a:t>17.39%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19CA-44B1-B419-34C1D1180DB7}"/>
                </c:ext>
              </c:extLst>
            </c:dLbl>
            <c:dLbl>
              <c:idx val="5"/>
              <c:tx>
                <c:rich>
                  <a:bodyPr/>
                  <a:lstStyle/>
                  <a:p>
                    <a:fld id="{E1CD4631-E241-4208-8492-BCB3DC07324F}" type="VALUE">
                      <a:rPr lang="en-US"/>
                      <a:pPr/>
                      <a:t>[VALEUR]</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9CA-44B1-B419-34C1D1180DB7}"/>
                </c:ext>
              </c:extLst>
            </c:dLbl>
            <c:dLbl>
              <c:idx val="6"/>
              <c:tx>
                <c:rich>
                  <a:bodyPr/>
                  <a:lstStyle/>
                  <a:p>
                    <a:r>
                      <a:rPr lang="en-US"/>
                      <a:t>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19CA-44B1-B419-34C1D1180DB7}"/>
                </c:ext>
              </c:extLst>
            </c:dLbl>
            <c:dLbl>
              <c:idx val="7"/>
              <c:layout>
                <c:manualLayout>
                  <c:x val="0"/>
                  <c:y val="3.3368542346840792E-3"/>
                </c:manualLayout>
              </c:layout>
              <c:tx>
                <c:rich>
                  <a:bodyPr/>
                  <a:lstStyle/>
                  <a:p>
                    <a:r>
                      <a:rPr lang="en-US"/>
                      <a:t>9.57%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9CA-44B1-B419-34C1D1180DB7}"/>
                </c:ext>
              </c:extLst>
            </c:dLbl>
            <c:dLbl>
              <c:idx val="8"/>
              <c:layout>
                <c:manualLayout>
                  <c:x val="2.3148148148148147E-3"/>
                  <c:y val="-5.0679640654674263E-5"/>
                </c:manualLayout>
              </c:layout>
              <c:tx>
                <c:rich>
                  <a:bodyPr/>
                  <a:lstStyle/>
                  <a:p>
                    <a:r>
                      <a:rPr lang="en-US"/>
                      <a:t>9.57%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19CA-44B1-B419-34C1D1180DB7}"/>
                </c:ext>
              </c:extLst>
            </c:dLbl>
            <c:dLbl>
              <c:idx val="9"/>
              <c:layout>
                <c:manualLayout>
                  <c:x val="-8.4875562720133283E-17"/>
                  <c:y val="3.3368542346840792E-3"/>
                </c:manualLayout>
              </c:layout>
              <c:tx>
                <c:rich>
                  <a:bodyPr/>
                  <a:lstStyle/>
                  <a:p>
                    <a:r>
                      <a:rPr lang="en-US"/>
                      <a:t>4.35%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9CA-44B1-B419-34C1D1180DB7}"/>
                </c:ext>
              </c:extLst>
            </c:dLbl>
            <c:dLbl>
              <c:idx val="10"/>
              <c:layout>
                <c:manualLayout>
                  <c:x val="0"/>
                  <c:y val="3.3368542346840792E-3"/>
                </c:manualLayout>
              </c:layout>
              <c:tx>
                <c:rich>
                  <a:bodyPr/>
                  <a:lstStyle/>
                  <a:p>
                    <a:r>
                      <a:rPr lang="en-US"/>
                      <a:t>6.09%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19CA-44B1-B419-34C1D1180DB7}"/>
                </c:ext>
              </c:extLst>
            </c:dLbl>
            <c:dLbl>
              <c:idx val="11"/>
              <c:layout>
                <c:manualLayout>
                  <c:x val="0"/>
                  <c:y val="2.6006657704371076E-3"/>
                </c:manualLayout>
              </c:layout>
              <c:tx>
                <c:rich>
                  <a:bodyPr/>
                  <a:lstStyle/>
                  <a:p>
                    <a:r>
                      <a:rPr lang="en-US"/>
                      <a:t>1.74%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9CA-44B1-B419-34C1D1180DB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Feuil1!$A$2:$A$13</c:f>
              <c:strCache>
                <c:ptCount val="12"/>
                <c:pt idx="0">
                  <c:v>FP1</c:v>
                </c:pt>
                <c:pt idx="1">
                  <c:v>FP2</c:v>
                </c:pt>
                <c:pt idx="2">
                  <c:v>FC1</c:v>
                </c:pt>
                <c:pt idx="3">
                  <c:v>FC2</c:v>
                </c:pt>
                <c:pt idx="4">
                  <c:v>FC3</c:v>
                </c:pt>
                <c:pt idx="5">
                  <c:v>FC4</c:v>
                </c:pt>
                <c:pt idx="6">
                  <c:v>FC5</c:v>
                </c:pt>
                <c:pt idx="7">
                  <c:v>FC6</c:v>
                </c:pt>
                <c:pt idx="8">
                  <c:v>FC7</c:v>
                </c:pt>
                <c:pt idx="9">
                  <c:v>FC8</c:v>
                </c:pt>
                <c:pt idx="10">
                  <c:v>FC9</c:v>
                </c:pt>
                <c:pt idx="11">
                  <c:v>FE1</c:v>
                </c:pt>
              </c:strCache>
            </c:strRef>
          </c:cat>
          <c:val>
            <c:numRef>
              <c:f>Feuil1!$B$2:$B$13</c:f>
              <c:numCache>
                <c:formatCode>General</c:formatCode>
                <c:ptCount val="12"/>
                <c:pt idx="0">
                  <c:v>14</c:v>
                </c:pt>
                <c:pt idx="1">
                  <c:v>11</c:v>
                </c:pt>
                <c:pt idx="2">
                  <c:v>16</c:v>
                </c:pt>
                <c:pt idx="3">
                  <c:v>20</c:v>
                </c:pt>
                <c:pt idx="4">
                  <c:v>20</c:v>
                </c:pt>
                <c:pt idx="5">
                  <c:v>0</c:v>
                </c:pt>
                <c:pt idx="6">
                  <c:v>0</c:v>
                </c:pt>
                <c:pt idx="7">
                  <c:v>11</c:v>
                </c:pt>
                <c:pt idx="8">
                  <c:v>11</c:v>
                </c:pt>
                <c:pt idx="9">
                  <c:v>5</c:v>
                </c:pt>
                <c:pt idx="10">
                  <c:v>7</c:v>
                </c:pt>
                <c:pt idx="11">
                  <c:v>2</c:v>
                </c:pt>
              </c:numCache>
            </c:numRef>
          </c:val>
          <c:extLst>
            <c:ext xmlns:c16="http://schemas.microsoft.com/office/drawing/2014/chart" uri="{C3380CC4-5D6E-409C-BE32-E72D297353CC}">
              <c16:uniqueId val="{0000000C-19CA-44B1-B419-34C1D1180DB7}"/>
            </c:ext>
          </c:extLst>
        </c:ser>
        <c:ser>
          <c:idx val="1"/>
          <c:order val="1"/>
          <c:tx>
            <c:strRef>
              <c:f>Feuil1!$C$1</c:f>
              <c:strCache>
                <c:ptCount val="1"/>
                <c:pt idx="0">
                  <c:v>Série 2</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Feuil1!$A$2:$A$13</c:f>
              <c:strCache>
                <c:ptCount val="12"/>
                <c:pt idx="0">
                  <c:v>FP1</c:v>
                </c:pt>
                <c:pt idx="1">
                  <c:v>FP2</c:v>
                </c:pt>
                <c:pt idx="2">
                  <c:v>FC1</c:v>
                </c:pt>
                <c:pt idx="3">
                  <c:v>FC2</c:v>
                </c:pt>
                <c:pt idx="4">
                  <c:v>FC3</c:v>
                </c:pt>
                <c:pt idx="5">
                  <c:v>FC4</c:v>
                </c:pt>
                <c:pt idx="6">
                  <c:v>FC5</c:v>
                </c:pt>
                <c:pt idx="7">
                  <c:v>FC6</c:v>
                </c:pt>
                <c:pt idx="8">
                  <c:v>FC7</c:v>
                </c:pt>
                <c:pt idx="9">
                  <c:v>FC8</c:v>
                </c:pt>
                <c:pt idx="10">
                  <c:v>FC9</c:v>
                </c:pt>
                <c:pt idx="11">
                  <c:v>FE1</c:v>
                </c:pt>
              </c:strCache>
            </c:strRef>
          </c:cat>
          <c:val>
            <c:numRef>
              <c:f>Feuil1!$C$2:$C$13</c:f>
              <c:numCache>
                <c:formatCode>General</c:formatCode>
                <c:ptCount val="12"/>
              </c:numCache>
            </c:numRef>
          </c:val>
          <c:extLst>
            <c:ext xmlns:c16="http://schemas.microsoft.com/office/drawing/2014/chart" uri="{C3380CC4-5D6E-409C-BE32-E72D297353CC}">
              <c16:uniqueId val="{0000000D-19CA-44B1-B419-34C1D1180DB7}"/>
            </c:ext>
          </c:extLst>
        </c:ser>
        <c:ser>
          <c:idx val="2"/>
          <c:order val="2"/>
          <c:tx>
            <c:strRef>
              <c:f>Feuil1!$D$1</c:f>
              <c:strCache>
                <c:ptCount val="1"/>
                <c:pt idx="0">
                  <c:v>Série 3</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Feuil1!$A$2:$A$13</c:f>
              <c:strCache>
                <c:ptCount val="12"/>
                <c:pt idx="0">
                  <c:v>FP1</c:v>
                </c:pt>
                <c:pt idx="1">
                  <c:v>FP2</c:v>
                </c:pt>
                <c:pt idx="2">
                  <c:v>FC1</c:v>
                </c:pt>
                <c:pt idx="3">
                  <c:v>FC2</c:v>
                </c:pt>
                <c:pt idx="4">
                  <c:v>FC3</c:v>
                </c:pt>
                <c:pt idx="5">
                  <c:v>FC4</c:v>
                </c:pt>
                <c:pt idx="6">
                  <c:v>FC5</c:v>
                </c:pt>
                <c:pt idx="7">
                  <c:v>FC6</c:v>
                </c:pt>
                <c:pt idx="8">
                  <c:v>FC7</c:v>
                </c:pt>
                <c:pt idx="9">
                  <c:v>FC8</c:v>
                </c:pt>
                <c:pt idx="10">
                  <c:v>FC9</c:v>
                </c:pt>
                <c:pt idx="11">
                  <c:v>FE1</c:v>
                </c:pt>
              </c:strCache>
            </c:strRef>
          </c:cat>
          <c:val>
            <c:numRef>
              <c:f>Feuil1!$D$2:$D$13</c:f>
              <c:numCache>
                <c:formatCode>General</c:formatCode>
                <c:ptCount val="12"/>
              </c:numCache>
            </c:numRef>
          </c:val>
          <c:extLst>
            <c:ext xmlns:c16="http://schemas.microsoft.com/office/drawing/2014/chart" uri="{C3380CC4-5D6E-409C-BE32-E72D297353CC}">
              <c16:uniqueId val="{0000000E-19CA-44B1-B419-34C1D1180DB7}"/>
            </c:ext>
          </c:extLst>
        </c:ser>
        <c:dLbls>
          <c:dLblPos val="inEnd"/>
          <c:showLegendKey val="0"/>
          <c:showVal val="1"/>
          <c:showCatName val="0"/>
          <c:showSerName val="0"/>
          <c:showPercent val="0"/>
          <c:showBubbleSize val="0"/>
        </c:dLbls>
        <c:gapWidth val="100"/>
        <c:overlap val="-24"/>
        <c:axId val="1042873007"/>
        <c:axId val="1042865935"/>
      </c:barChart>
      <c:catAx>
        <c:axId val="1042873007"/>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fr-FR"/>
          </a:p>
        </c:txPr>
        <c:crossAx val="1042865935"/>
        <c:crosses val="autoZero"/>
        <c:auto val="1"/>
        <c:lblAlgn val="ctr"/>
        <c:lblOffset val="100"/>
        <c:noMultiLvlLbl val="0"/>
      </c:catAx>
      <c:valAx>
        <c:axId val="1042865935"/>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fr-FR"/>
                  <a:t>Points</a:t>
                </a:r>
              </a:p>
            </c:rich>
          </c:tx>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fr-FR"/>
          </a:p>
        </c:txPr>
        <c:crossAx val="1042873007"/>
        <c:crosses val="autoZero"/>
        <c:crossBetween val="between"/>
      </c:valAx>
      <c:spPr>
        <a:noFill/>
        <a:ln>
          <a:noFill/>
        </a:ln>
        <a:effectLst/>
      </c:spPr>
    </c:plotArea>
    <c:legend>
      <c:legendPos val="b"/>
      <c:legendEntry>
        <c:idx val="1"/>
        <c:delete val="1"/>
      </c:legendEntry>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774425" y="802300"/>
            <a:ext cx="8637073" cy="2920713"/>
          </a:xfrm>
        </p:spPr>
        <p:txBody>
          <a:bodyPr bIns="0" anchor="b">
            <a:normAutofit/>
          </a:bodyPr>
          <a:lstStyle>
            <a:lvl1pPr algn="ctr">
              <a:defRPr sz="6600"/>
            </a:lvl1pPr>
          </a:lstStyle>
          <a:p>
            <a:r>
              <a:rPr lang="fr-FR"/>
              <a:t>Modifiez le style du titre</a:t>
            </a:r>
            <a:endParaRPr lang="en-US" dirty="0"/>
          </a:p>
        </p:txBody>
      </p:sp>
      <p:sp>
        <p:nvSpPr>
          <p:cNvPr id="3" name="Subtitle 2"/>
          <p:cNvSpPr>
            <a:spLocks noGrp="1"/>
          </p:cNvSpPr>
          <p:nvPr>
            <p:ph type="subTitle" idx="1"/>
          </p:nvPr>
        </p:nvSpPr>
        <p:spPr>
          <a:xfrm>
            <a:off x="1774424" y="3724076"/>
            <a:ext cx="8637072" cy="977621"/>
          </a:xfrm>
        </p:spPr>
        <p:txBody>
          <a:bodyPr tIns="91440" bIns="91440">
            <a:normAutofit/>
          </a:bodyPr>
          <a:lstStyle>
            <a:lvl1pPr marL="0" indent="0" algn="ctr">
              <a:buNone/>
              <a:defRPr sz="1800" b="0" cap="all" baseline="0">
                <a:solidFill>
                  <a:schemeClr val="tx1"/>
                </a:solidFill>
              </a:defRPr>
            </a:lvl1pPr>
            <a:lvl2pPr marL="457189" indent="0" algn="ctr">
              <a:buNone/>
              <a:defRPr sz="18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5D733ED-8409-4AE8-9222-7AFCB03D3B78}" type="datetimeFigureOut">
              <a:rPr lang="fr-FR" smtClean="0"/>
              <a:t>19/09/2022</a:t>
            </a:fld>
            <a:endParaRPr lang="fr-FR"/>
          </a:p>
        </p:txBody>
      </p:sp>
      <p:sp>
        <p:nvSpPr>
          <p:cNvPr id="5" name="Footer Placeholder 4"/>
          <p:cNvSpPr>
            <a:spLocks noGrp="1"/>
          </p:cNvSpPr>
          <p:nvPr>
            <p:ph type="ftr" sz="quarter" idx="11"/>
          </p:nvPr>
        </p:nvSpPr>
        <p:spPr>
          <a:xfrm>
            <a:off x="1451579" y="329309"/>
            <a:ext cx="5626775" cy="309201"/>
          </a:xfrm>
        </p:spPr>
        <p:txBody>
          <a:bodyPr/>
          <a:lstStyle/>
          <a:p>
            <a:endParaRPr lang="fr-FR"/>
          </a:p>
        </p:txBody>
      </p:sp>
      <p:sp>
        <p:nvSpPr>
          <p:cNvPr id="6" name="Slide Number Placeholder 5"/>
          <p:cNvSpPr>
            <a:spLocks noGrp="1"/>
          </p:cNvSpPr>
          <p:nvPr>
            <p:ph type="sldNum" sz="quarter" idx="12"/>
          </p:nvPr>
        </p:nvSpPr>
        <p:spPr>
          <a:xfrm>
            <a:off x="476835" y="798973"/>
            <a:ext cx="811019" cy="503578"/>
          </a:xfrm>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1155464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5D733ED-8409-4AE8-9222-7AFCB03D3B78}" type="datetimeFigureOut">
              <a:rPr lang="fr-FR" smtClean="0"/>
              <a:t>19/09/2022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476744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2"/>
            <a:ext cx="8643155" cy="1969007"/>
          </a:xfrm>
        </p:spPr>
        <p:txBody>
          <a:bodyPr anchor="b">
            <a:normAutofit/>
          </a:bodyPr>
          <a:lstStyle>
            <a:lvl1pPr algn="ctr">
              <a:defRPr sz="3600"/>
            </a:lvl1pPr>
          </a:lstStyle>
          <a:p>
            <a:r>
              <a:rPr lang="fr-FR"/>
              <a:t>Modifiez le style du titre</a:t>
            </a:r>
            <a:endParaRPr lang="en-US" dirty="0"/>
          </a:p>
        </p:txBody>
      </p:sp>
      <p:sp>
        <p:nvSpPr>
          <p:cNvPr id="3" name="Text Placeholder 2"/>
          <p:cNvSpPr>
            <a:spLocks noGrp="1"/>
          </p:cNvSpPr>
          <p:nvPr>
            <p:ph type="body" idx="1"/>
          </p:nvPr>
        </p:nvSpPr>
        <p:spPr>
          <a:xfrm>
            <a:off x="1774423" y="3725139"/>
            <a:ext cx="8643155" cy="1093987"/>
          </a:xfrm>
        </p:spPr>
        <p:txBody>
          <a:bodyPr tIns="91440">
            <a:normAutofit/>
          </a:bodyPr>
          <a:lstStyle>
            <a:lvl1pPr marL="0" indent="0" algn="ctr">
              <a:buNone/>
              <a:defRPr sz="1800">
                <a:solidFill>
                  <a:schemeClr val="tx1"/>
                </a:solidFill>
              </a:defRPr>
            </a:lvl1pPr>
            <a:lvl2pPr marL="457189" indent="0">
              <a:buNone/>
              <a:defRPr sz="18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5D733ED-8409-4AE8-9222-7AFCB03D3B78}" type="datetimeFigureOut">
              <a:rPr lang="fr-FR" smtClean="0"/>
              <a:t>19/09/2022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260653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8" y="804891"/>
            <a:ext cx="9293577"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9"/>
            <a:ext cx="4488655" cy="34485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54141" y="2017343"/>
            <a:ext cx="4488655" cy="344152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5D733ED-8409-4AE8-9222-7AFCB03D3B78}" type="datetimeFigureOut">
              <a:rPr lang="fr-FR" smtClean="0"/>
              <a:t>19/09/2022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1514503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2" y="804165"/>
            <a:ext cx="9295603"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51"/>
            <a:ext cx="4488795" cy="801943"/>
          </a:xfrm>
        </p:spPr>
        <p:txBody>
          <a:bodyPr anchor="b">
            <a:normAutofit/>
          </a:bodyPr>
          <a:lstStyle>
            <a:lvl1pPr marL="0" indent="0">
              <a:lnSpc>
                <a:spcPct val="100000"/>
              </a:lnSpc>
              <a:buNone/>
              <a:defRPr sz="2200" b="0" cap="all" baseline="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47191" y="2824271"/>
            <a:ext cx="4488795" cy="26444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56025" y="2023005"/>
            <a:ext cx="4488795" cy="802237"/>
          </a:xfrm>
        </p:spPr>
        <p:txBody>
          <a:bodyPr anchor="b">
            <a:normAutofit/>
          </a:bodyPr>
          <a:lstStyle>
            <a:lvl1pPr marL="0" indent="0">
              <a:lnSpc>
                <a:spcPct val="100000"/>
              </a:lnSpc>
              <a:buNone/>
              <a:defRPr sz="2200" b="0" cap="all" baseline="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56025" y="2821491"/>
            <a:ext cx="4488795" cy="263737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5D733ED-8409-4AE8-9222-7AFCB03D3B78}" type="datetimeFigureOut">
              <a:rPr lang="fr-FR" smtClean="0"/>
              <a:t>19/09/2022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692857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5D733ED-8409-4AE8-9222-7AFCB03D3B78}" type="datetimeFigureOut">
              <a:rPr lang="fr-FR" smtClean="0"/>
              <a:t>19/09/2022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1274362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D733ED-8409-4AE8-9222-7AFCB03D3B78}" type="datetimeFigureOut">
              <a:rPr lang="fr-FR" smtClean="0"/>
              <a:t>19/09/2022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2753615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3" y="798973"/>
            <a:ext cx="2961967" cy="2406518"/>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4730324" y="798974"/>
            <a:ext cx="6012471" cy="46588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3" y="3205493"/>
            <a:ext cx="2961967" cy="2248181"/>
          </a:xfrm>
        </p:spPr>
        <p:txBody>
          <a:bodyPr/>
          <a:lstStyle>
            <a:lvl1pPr marL="0" indent="0" algn="l">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5D733ED-8409-4AE8-9222-7AFCB03D3B78}" type="datetimeFigureOut">
              <a:rPr lang="fr-FR" smtClean="0"/>
              <a:t>19/09/2022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101183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9" name="Group 8"/>
          <p:cNvGrpSpPr/>
          <p:nvPr/>
        </p:nvGrpSpPr>
        <p:grpSpPr>
          <a:xfrm>
            <a:off x="7477388" y="482172"/>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7" y="1129513"/>
            <a:ext cx="5532328" cy="1922299"/>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4"/>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fr-FR"/>
              <a:t>Cliquez sur l'icône pour ajouter une image</a:t>
            </a:r>
            <a:endParaRPr lang="en-US" dirty="0"/>
          </a:p>
        </p:txBody>
      </p:sp>
      <p:sp>
        <p:nvSpPr>
          <p:cNvPr id="4" name="Text Placeholder 3"/>
          <p:cNvSpPr>
            <a:spLocks noGrp="1"/>
          </p:cNvSpPr>
          <p:nvPr>
            <p:ph type="body" sz="half" idx="2"/>
          </p:nvPr>
        </p:nvSpPr>
        <p:spPr>
          <a:xfrm>
            <a:off x="1450330" y="3059600"/>
            <a:ext cx="5524404" cy="2090134"/>
          </a:xfrm>
        </p:spPr>
        <p:txBody>
          <a:bodyPr>
            <a:normAutofit/>
          </a:bodyPr>
          <a:lstStyle>
            <a:lvl1pPr marL="0" indent="0" algn="ctr">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1447383" y="5469858"/>
            <a:ext cx="5527351" cy="320123"/>
          </a:xfrm>
        </p:spPr>
        <p:txBody>
          <a:bodyPr/>
          <a:lstStyle>
            <a:lvl1pPr algn="l">
              <a:defRPr/>
            </a:lvl1pPr>
          </a:lstStyle>
          <a:p>
            <a:fld id="{95D733ED-8409-4AE8-9222-7AFCB03D3B78}" type="datetimeFigureOut">
              <a:rPr lang="fr-FR" smtClean="0"/>
              <a:t>19/09/2022</a:t>
            </a:fld>
            <a:endParaRPr lang="fr-FR"/>
          </a:p>
        </p:txBody>
      </p:sp>
      <p:sp>
        <p:nvSpPr>
          <p:cNvPr id="6" name="Footer Placeholder 5"/>
          <p:cNvSpPr>
            <a:spLocks noGrp="1"/>
          </p:cNvSpPr>
          <p:nvPr>
            <p:ph type="ftr" sz="quarter" idx="11"/>
          </p:nvPr>
        </p:nvSpPr>
        <p:spPr>
          <a:xfrm>
            <a:off x="1447383" y="318642"/>
            <a:ext cx="5541004" cy="320931"/>
          </a:xfrm>
        </p:spPr>
        <p:txBody>
          <a:bodyPr/>
          <a:lstStyle/>
          <a:p>
            <a:endParaRPr lang="fr-FR"/>
          </a:p>
        </p:txBody>
      </p:sp>
      <p:sp>
        <p:nvSpPr>
          <p:cNvPr id="7" name="Slide Number Placeholder 6"/>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1170684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5D733ED-8409-4AE8-9222-7AFCB03D3B78}" type="datetimeFigureOut">
              <a:rPr lang="fr-FR" smtClean="0"/>
              <a:t>19/09/2022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379847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3" y="798975"/>
            <a:ext cx="1615743"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3" y="798975"/>
            <a:ext cx="7518655" cy="46598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5D733ED-8409-4AE8-9222-7AFCB03D3B78}" type="datetimeFigureOut">
              <a:rPr lang="fr-FR" smtClean="0"/>
              <a:t>19/09/2022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992E379-F7E0-46BF-90A0-E79C2B8ECD3E}" type="slidenum">
              <a:rPr lang="fr-FR" smtClean="0"/>
              <a:t>‹N°›</a:t>
            </a:fld>
            <a:endParaRPr lang="fr-FR"/>
          </a:p>
        </p:txBody>
      </p:sp>
    </p:spTree>
    <p:extLst>
      <p:ext uri="{BB962C8B-B14F-4D97-AF65-F5344CB8AC3E}">
        <p14:creationId xmlns:p14="http://schemas.microsoft.com/office/powerpoint/2010/main" val="514348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80" y="804521"/>
            <a:ext cx="9291215" cy="104923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451580" y="2015734"/>
            <a:ext cx="9291215" cy="34506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42080"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95D733ED-8409-4AE8-9222-7AFCB03D3B78}" type="datetimeFigureOut">
              <a:rPr lang="fr-FR" smtClean="0"/>
              <a:t>19/09/2022</a:t>
            </a:fld>
            <a:endParaRPr lang="fr-FR"/>
          </a:p>
        </p:txBody>
      </p:sp>
      <p:sp>
        <p:nvSpPr>
          <p:cNvPr id="5" name="Footer Placeholder 4"/>
          <p:cNvSpPr>
            <a:spLocks noGrp="1"/>
          </p:cNvSpPr>
          <p:nvPr>
            <p:ph type="ftr" sz="quarter" idx="3"/>
          </p:nvPr>
        </p:nvSpPr>
        <p:spPr>
          <a:xfrm>
            <a:off x="1451579" y="329309"/>
            <a:ext cx="5626775"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0061"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992E379-F7E0-46BF-90A0-E79C2B8ECD3E}" type="slidenum">
              <a:rPr lang="fr-FR" smtClean="0"/>
              <a:t>‹N°›</a:t>
            </a:fld>
            <a:endParaRPr lang="fr-FR"/>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1608008"/>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377"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594" indent="-228594" algn="l" defTabSz="914377"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783"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2971"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160"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349"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537"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726"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8914"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103" indent="-228594" algn="l" defTabSz="914377"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5" Type="http://schemas.openxmlformats.org/officeDocument/2006/relationships/image" Target="../media/image35.jpg"/><Relationship Id="rId4" Type="http://schemas.openxmlformats.org/officeDocument/2006/relationships/image" Target="../media/image34.jpg"/></Relationships>
</file>

<file path=ppt/slides/_rels/slide1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3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3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3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EB24FD-CE20-5EE2-16DE-D901803523D7}"/>
              </a:ext>
            </a:extLst>
          </p:cNvPr>
          <p:cNvSpPr>
            <a:spLocks noGrp="1"/>
          </p:cNvSpPr>
          <p:nvPr>
            <p:ph type="ctrTitle"/>
          </p:nvPr>
        </p:nvSpPr>
        <p:spPr>
          <a:xfrm>
            <a:off x="1886120" y="1178377"/>
            <a:ext cx="8413677" cy="1897768"/>
          </a:xfrm>
        </p:spPr>
        <p:txBody>
          <a:bodyPr>
            <a:normAutofit fontScale="90000"/>
          </a:bodyPr>
          <a:lstStyle/>
          <a:p>
            <a:r>
              <a:rPr lang="fr-FR" b="1" u="sng" dirty="0">
                <a:solidFill>
                  <a:srgbClr val="FF0000"/>
                </a:solidFill>
              </a:rPr>
              <a:t>Dossier professionnel TEM</a:t>
            </a:r>
          </a:p>
        </p:txBody>
      </p:sp>
      <p:sp>
        <p:nvSpPr>
          <p:cNvPr id="3" name="Sous-titre 2">
            <a:extLst>
              <a:ext uri="{FF2B5EF4-FFF2-40B4-BE49-F238E27FC236}">
                <a16:creationId xmlns:a16="http://schemas.microsoft.com/office/drawing/2014/main" id="{E37B3E4B-96C8-67ED-0813-5A5CCC4CF916}"/>
              </a:ext>
            </a:extLst>
          </p:cNvPr>
          <p:cNvSpPr>
            <a:spLocks noGrp="1"/>
          </p:cNvSpPr>
          <p:nvPr>
            <p:ph type="subTitle" idx="1"/>
          </p:nvPr>
        </p:nvSpPr>
        <p:spPr>
          <a:xfrm>
            <a:off x="3577050" y="3680944"/>
            <a:ext cx="5031818" cy="977621"/>
          </a:xfrm>
        </p:spPr>
        <p:txBody>
          <a:bodyPr>
            <a:normAutofit fontScale="92500" lnSpcReduction="20000"/>
          </a:bodyPr>
          <a:lstStyle/>
          <a:p>
            <a:r>
              <a:rPr lang="fr-FR" sz="2800" b="1">
                <a:solidFill>
                  <a:srgbClr val="FF0000"/>
                </a:solidFill>
              </a:rPr>
              <a:t>Tallaron pierre 07/10/2022</a:t>
            </a:r>
            <a:endParaRPr lang="fr-FR" sz="2800" b="1" dirty="0">
              <a:solidFill>
                <a:srgbClr val="FF0000"/>
              </a:solidFill>
            </a:endParaRPr>
          </a:p>
        </p:txBody>
      </p:sp>
    </p:spTree>
    <p:extLst>
      <p:ext uri="{BB962C8B-B14F-4D97-AF65-F5344CB8AC3E}">
        <p14:creationId xmlns:p14="http://schemas.microsoft.com/office/powerpoint/2010/main" val="2969828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901A34-E0B0-9C53-ECEA-EFD749600D04}"/>
              </a:ext>
            </a:extLst>
          </p:cNvPr>
          <p:cNvSpPr>
            <a:spLocks noGrp="1"/>
          </p:cNvSpPr>
          <p:nvPr>
            <p:ph type="ctrTitle"/>
          </p:nvPr>
        </p:nvSpPr>
        <p:spPr>
          <a:xfrm>
            <a:off x="1774425" y="1561381"/>
            <a:ext cx="8637073" cy="862642"/>
          </a:xfrm>
        </p:spPr>
        <p:txBody>
          <a:bodyPr>
            <a:normAutofit fontScale="90000"/>
          </a:bodyPr>
          <a:lstStyle/>
          <a:p>
            <a:br>
              <a:rPr lang="fr-FR" dirty="0"/>
            </a:br>
            <a:endParaRPr lang="fr-FR" dirty="0"/>
          </a:p>
        </p:txBody>
      </p:sp>
      <p:sp>
        <p:nvSpPr>
          <p:cNvPr id="3" name="Sous-titre 2">
            <a:extLst>
              <a:ext uri="{FF2B5EF4-FFF2-40B4-BE49-F238E27FC236}">
                <a16:creationId xmlns:a16="http://schemas.microsoft.com/office/drawing/2014/main" id="{DDD85FAC-2414-FAC2-3651-DF2C009D2B6A}"/>
              </a:ext>
            </a:extLst>
          </p:cNvPr>
          <p:cNvSpPr>
            <a:spLocks noGrp="1"/>
          </p:cNvSpPr>
          <p:nvPr>
            <p:ph type="subTitle" idx="1"/>
          </p:nvPr>
        </p:nvSpPr>
        <p:spPr>
          <a:xfrm>
            <a:off x="1774423" y="6148098"/>
            <a:ext cx="8637072" cy="709902"/>
          </a:xfrm>
        </p:spPr>
        <p:txBody>
          <a:bodyPr>
            <a:normAutofit lnSpcReduction="10000"/>
          </a:bodyPr>
          <a:lstStyle/>
          <a:p>
            <a:r>
              <a:rPr lang="fr-FR" sz="3200" b="1" u="sng" dirty="0">
                <a:solidFill>
                  <a:srgbClr val="FF0000"/>
                </a:solidFill>
              </a:rPr>
              <a:t>Activité type 1</a:t>
            </a:r>
            <a:endParaRPr lang="fr-FR" sz="3200" u="sng" dirty="0"/>
          </a:p>
        </p:txBody>
      </p:sp>
      <p:pic>
        <p:nvPicPr>
          <p:cNvPr id="5" name="Image 4" descr="Une image contenant briquet, stationnaire&#10;&#10;Description générée automatiquement">
            <a:extLst>
              <a:ext uri="{FF2B5EF4-FFF2-40B4-BE49-F238E27FC236}">
                <a16:creationId xmlns:a16="http://schemas.microsoft.com/office/drawing/2014/main" id="{0210966D-2C10-BFA0-B93E-C8C9113BA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2945" y="1163782"/>
            <a:ext cx="3389746" cy="3096958"/>
          </a:xfrm>
          <a:prstGeom prst="rect">
            <a:avLst/>
          </a:prstGeom>
        </p:spPr>
      </p:pic>
      <p:pic>
        <p:nvPicPr>
          <p:cNvPr id="7" name="Image 6" descr="Une image contenant texte&#10;&#10;Description générée automatiquement">
            <a:extLst>
              <a:ext uri="{FF2B5EF4-FFF2-40B4-BE49-F238E27FC236}">
                <a16:creationId xmlns:a16="http://schemas.microsoft.com/office/drawing/2014/main" id="{1A73F854-E46E-2D3D-E755-9D640907C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0602" y="1189103"/>
            <a:ext cx="3389746" cy="3096958"/>
          </a:xfrm>
          <a:prstGeom prst="rect">
            <a:avLst/>
          </a:prstGeom>
        </p:spPr>
      </p:pic>
      <p:pic>
        <p:nvPicPr>
          <p:cNvPr id="9" name="Image 8">
            <a:extLst>
              <a:ext uri="{FF2B5EF4-FFF2-40B4-BE49-F238E27FC236}">
                <a16:creationId xmlns:a16="http://schemas.microsoft.com/office/drawing/2014/main" id="{D46BB8B4-16C6-1932-8580-BBCAA76EC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232" y="1163782"/>
            <a:ext cx="4374774" cy="3096958"/>
          </a:xfrm>
          <a:prstGeom prst="rect">
            <a:avLst/>
          </a:prstGeom>
        </p:spPr>
      </p:pic>
      <p:sp>
        <p:nvSpPr>
          <p:cNvPr id="10" name="ZoneTexte 9">
            <a:extLst>
              <a:ext uri="{FF2B5EF4-FFF2-40B4-BE49-F238E27FC236}">
                <a16:creationId xmlns:a16="http://schemas.microsoft.com/office/drawing/2014/main" id="{B2AD5002-4D3F-C285-8F44-C6C9E0DBF320}"/>
              </a:ext>
            </a:extLst>
          </p:cNvPr>
          <p:cNvSpPr txBox="1"/>
          <p:nvPr/>
        </p:nvSpPr>
        <p:spPr>
          <a:xfrm>
            <a:off x="1480103" y="4371408"/>
            <a:ext cx="1451038" cy="461665"/>
          </a:xfrm>
          <a:prstGeom prst="rect">
            <a:avLst/>
          </a:prstGeom>
          <a:noFill/>
        </p:spPr>
        <p:txBody>
          <a:bodyPr wrap="none" rtlCol="0">
            <a:spAutoFit/>
          </a:bodyPr>
          <a:lstStyle/>
          <a:p>
            <a:r>
              <a:rPr lang="fr-FR" sz="2400" b="1" u="sng" dirty="0">
                <a:solidFill>
                  <a:srgbClr val="FF0000"/>
                </a:solidFill>
              </a:rPr>
              <a:t>BABALU</a:t>
            </a:r>
          </a:p>
        </p:txBody>
      </p:sp>
      <p:sp>
        <p:nvSpPr>
          <p:cNvPr id="11" name="ZoneTexte 10">
            <a:extLst>
              <a:ext uri="{FF2B5EF4-FFF2-40B4-BE49-F238E27FC236}">
                <a16:creationId xmlns:a16="http://schemas.microsoft.com/office/drawing/2014/main" id="{EB2AEAA2-41E0-C75F-2B4A-11E108D68A3B}"/>
              </a:ext>
            </a:extLst>
          </p:cNvPr>
          <p:cNvSpPr txBox="1"/>
          <p:nvPr/>
        </p:nvSpPr>
        <p:spPr>
          <a:xfrm>
            <a:off x="5093720" y="4371408"/>
            <a:ext cx="2983509" cy="461665"/>
          </a:xfrm>
          <a:prstGeom prst="rect">
            <a:avLst/>
          </a:prstGeom>
          <a:noFill/>
        </p:spPr>
        <p:txBody>
          <a:bodyPr wrap="none" rtlCol="0">
            <a:spAutoFit/>
          </a:bodyPr>
          <a:lstStyle/>
          <a:p>
            <a:r>
              <a:rPr lang="fr-FR" sz="2400" b="1" u="sng" dirty="0">
                <a:solidFill>
                  <a:srgbClr val="FF0000"/>
                </a:solidFill>
              </a:rPr>
              <a:t>JEU DU MORPION</a:t>
            </a:r>
          </a:p>
        </p:txBody>
      </p:sp>
      <p:sp>
        <p:nvSpPr>
          <p:cNvPr id="12" name="ZoneTexte 11">
            <a:extLst>
              <a:ext uri="{FF2B5EF4-FFF2-40B4-BE49-F238E27FC236}">
                <a16:creationId xmlns:a16="http://schemas.microsoft.com/office/drawing/2014/main" id="{9D5B84AD-8213-6EC7-3557-623501939F5E}"/>
              </a:ext>
            </a:extLst>
          </p:cNvPr>
          <p:cNvSpPr txBox="1"/>
          <p:nvPr/>
        </p:nvSpPr>
        <p:spPr>
          <a:xfrm>
            <a:off x="8696570" y="4402185"/>
            <a:ext cx="3429850" cy="461665"/>
          </a:xfrm>
          <a:prstGeom prst="rect">
            <a:avLst/>
          </a:prstGeom>
          <a:noFill/>
        </p:spPr>
        <p:txBody>
          <a:bodyPr wrap="none" rtlCol="0">
            <a:spAutoFit/>
          </a:bodyPr>
          <a:lstStyle/>
          <a:p>
            <a:r>
              <a:rPr lang="fr-FR" sz="2400" b="1" u="sng" dirty="0">
                <a:solidFill>
                  <a:srgbClr val="FF0000"/>
                </a:solidFill>
              </a:rPr>
              <a:t>TABLE DE FRAISAGE</a:t>
            </a:r>
          </a:p>
        </p:txBody>
      </p:sp>
    </p:spTree>
    <p:extLst>
      <p:ext uri="{BB962C8B-B14F-4D97-AF65-F5344CB8AC3E}">
        <p14:creationId xmlns:p14="http://schemas.microsoft.com/office/powerpoint/2010/main" val="263291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585B39-3F91-4716-B99B-F2F8519F4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5" name="Picture 24">
            <a:extLst>
              <a:ext uri="{FF2B5EF4-FFF2-40B4-BE49-F238E27FC236}">
                <a16:creationId xmlns:a16="http://schemas.microsoft.com/office/drawing/2014/main" id="{4B1AA877-09FE-4988-B95D-729E4F2BC96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27" name="Straight Connector 26">
            <a:extLst>
              <a:ext uri="{FF2B5EF4-FFF2-40B4-BE49-F238E27FC236}">
                <a16:creationId xmlns:a16="http://schemas.microsoft.com/office/drawing/2014/main" id="{66034D98-8665-421D-8716-7748C50B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471A9727-C761-5E8C-3956-E6FDF1CBD650}"/>
              </a:ext>
            </a:extLst>
          </p:cNvPr>
          <p:cNvSpPr>
            <a:spLocks noGrp="1"/>
          </p:cNvSpPr>
          <p:nvPr>
            <p:ph type="title"/>
          </p:nvPr>
        </p:nvSpPr>
        <p:spPr>
          <a:xfrm>
            <a:off x="3547919" y="6111750"/>
            <a:ext cx="5550355" cy="857122"/>
          </a:xfrm>
        </p:spPr>
        <p:txBody>
          <a:bodyPr vert="horz" lIns="91440" tIns="45720" rIns="91440" bIns="45720" rtlCol="0" anchor="ctr">
            <a:normAutofit/>
          </a:bodyPr>
          <a:lstStyle/>
          <a:p>
            <a:pPr algn="ctr" defTabSz="914400"/>
            <a:r>
              <a:rPr lang="en-US" sz="3200" b="1" u="sng" dirty="0">
                <a:solidFill>
                  <a:srgbClr val="FF0000"/>
                </a:solidFill>
              </a:rPr>
              <a:t>BABALU</a:t>
            </a:r>
          </a:p>
        </p:txBody>
      </p:sp>
      <p:sp>
        <p:nvSpPr>
          <p:cNvPr id="4" name="Espace réservé du texte 3">
            <a:extLst>
              <a:ext uri="{FF2B5EF4-FFF2-40B4-BE49-F238E27FC236}">
                <a16:creationId xmlns:a16="http://schemas.microsoft.com/office/drawing/2014/main" id="{27E6C8C9-E3D8-837F-AE3F-CDD8DD9FAE6F}"/>
              </a:ext>
            </a:extLst>
          </p:cNvPr>
          <p:cNvSpPr>
            <a:spLocks noGrp="1"/>
          </p:cNvSpPr>
          <p:nvPr>
            <p:ph type="body" sz="half" idx="2"/>
          </p:nvPr>
        </p:nvSpPr>
        <p:spPr>
          <a:xfrm>
            <a:off x="120044" y="1165684"/>
            <a:ext cx="4512341" cy="631455"/>
          </a:xfrm>
        </p:spPr>
        <p:txBody>
          <a:bodyPr vert="horz" lIns="91440" tIns="45720" rIns="91440" bIns="45720" rtlCol="0" anchor="t">
            <a:normAutofit fontScale="92500"/>
          </a:bodyPr>
          <a:lstStyle/>
          <a:p>
            <a:pPr marL="742950" indent="-285750" algn="ctr" defTabSz="914400">
              <a:lnSpc>
                <a:spcPct val="110000"/>
              </a:lnSpc>
              <a:spcAft>
                <a:spcPts val="1000"/>
              </a:spcAft>
              <a:buFont typeface="Wingdings" panose="05000000000000000000" pitchFamily="2" charset="2"/>
              <a:buChar char="Ø"/>
            </a:pPr>
            <a:r>
              <a:rPr lang="en-US" sz="2200" dirty="0"/>
              <a:t>Création d’une pièce : le flanc                 </a:t>
            </a:r>
          </a:p>
          <a:p>
            <a:pPr indent="-228600" defTabSz="914400">
              <a:lnSpc>
                <a:spcPct val="110000"/>
              </a:lnSpc>
              <a:buFont typeface="Arial" panose="020B0604020202020204" pitchFamily="34" charset="0"/>
              <a:buChar char="•"/>
            </a:pPr>
            <a:endParaRPr lang="en-US" dirty="0"/>
          </a:p>
        </p:txBody>
      </p:sp>
      <p:pic>
        <p:nvPicPr>
          <p:cNvPr id="14" name="Image 13" descr="Une image contenant texte, capture d’écran&#10;&#10;Description générée automatiquement">
            <a:extLst>
              <a:ext uri="{FF2B5EF4-FFF2-40B4-BE49-F238E27FC236}">
                <a16:creationId xmlns:a16="http://schemas.microsoft.com/office/drawing/2014/main" id="{C7231D8E-C029-1EC8-003A-CB3329F56C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4556" y="138023"/>
            <a:ext cx="5407763" cy="2277374"/>
          </a:xfrm>
          <a:prstGeom prst="rect">
            <a:avLst/>
          </a:prstGeom>
        </p:spPr>
      </p:pic>
      <p:sp>
        <p:nvSpPr>
          <p:cNvPr id="28" name="ZoneTexte 27">
            <a:extLst>
              <a:ext uri="{FF2B5EF4-FFF2-40B4-BE49-F238E27FC236}">
                <a16:creationId xmlns:a16="http://schemas.microsoft.com/office/drawing/2014/main" id="{591C3CD4-1F53-B432-5D0E-EF6A84D41B22}"/>
              </a:ext>
            </a:extLst>
          </p:cNvPr>
          <p:cNvSpPr txBox="1"/>
          <p:nvPr/>
        </p:nvSpPr>
        <p:spPr>
          <a:xfrm>
            <a:off x="219908" y="3949289"/>
            <a:ext cx="6103188" cy="744691"/>
          </a:xfrm>
          <a:prstGeom prst="rect">
            <a:avLst/>
          </a:prstGeom>
          <a:noFill/>
        </p:spPr>
        <p:txBody>
          <a:bodyPr wrap="square">
            <a:spAutoFit/>
          </a:bodyPr>
          <a:lstStyle/>
          <a:p>
            <a:pPr marL="742950" indent="-285750" defTabSz="914400">
              <a:lnSpc>
                <a:spcPct val="110000"/>
              </a:lnSpc>
              <a:spcAft>
                <a:spcPts val="1000"/>
              </a:spcAft>
              <a:buFont typeface="Wingdings" panose="05000000000000000000" pitchFamily="2" charset="2"/>
              <a:buChar char="Ø"/>
            </a:pPr>
            <a:r>
              <a:rPr lang="en-US" sz="2000" dirty="0"/>
              <a:t>Assemblage complet avec mise en plan et nomenclature</a:t>
            </a:r>
          </a:p>
        </p:txBody>
      </p:sp>
      <p:pic>
        <p:nvPicPr>
          <p:cNvPr id="32" name="Image 31">
            <a:extLst>
              <a:ext uri="{FF2B5EF4-FFF2-40B4-BE49-F238E27FC236}">
                <a16:creationId xmlns:a16="http://schemas.microsoft.com/office/drawing/2014/main" id="{80C017BE-38B9-A70C-3A3C-0B2FA61181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4556" y="2505129"/>
            <a:ext cx="5407763" cy="3633013"/>
          </a:xfrm>
          <a:prstGeom prst="rect">
            <a:avLst/>
          </a:prstGeom>
        </p:spPr>
      </p:pic>
      <p:sp>
        <p:nvSpPr>
          <p:cNvPr id="34" name="ZoneTexte 33">
            <a:extLst>
              <a:ext uri="{FF2B5EF4-FFF2-40B4-BE49-F238E27FC236}">
                <a16:creationId xmlns:a16="http://schemas.microsoft.com/office/drawing/2014/main" id="{49E170E4-579D-5A7C-4D83-642AE2628240}"/>
              </a:ext>
            </a:extLst>
          </p:cNvPr>
          <p:cNvSpPr txBox="1"/>
          <p:nvPr/>
        </p:nvSpPr>
        <p:spPr>
          <a:xfrm>
            <a:off x="679330" y="2415397"/>
            <a:ext cx="6103188" cy="400110"/>
          </a:xfrm>
          <a:prstGeom prst="rect">
            <a:avLst/>
          </a:prstGeom>
          <a:noFill/>
        </p:spPr>
        <p:txBody>
          <a:bodyPr wrap="square">
            <a:spAutoFit/>
          </a:bodyPr>
          <a:lstStyle/>
          <a:p>
            <a:pPr marL="342900" indent="-342900">
              <a:buFont typeface="Wingdings" panose="05000000000000000000" pitchFamily="2" charset="2"/>
              <a:buChar char="Ø"/>
            </a:pPr>
            <a:r>
              <a:rPr lang="fr-FR" sz="2000" b="1" dirty="0">
                <a:effectLst/>
                <a:latin typeface="Calibri" panose="020F0502020204030204" pitchFamily="34" charset="0"/>
                <a:ea typeface="Calibri" panose="020F0502020204030204" pitchFamily="34" charset="0"/>
              </a:rPr>
              <a:t>Image insérée sur l’objet final</a:t>
            </a:r>
            <a:endParaRPr lang="fr-FR" sz="2000" dirty="0"/>
          </a:p>
        </p:txBody>
      </p:sp>
      <p:pic>
        <p:nvPicPr>
          <p:cNvPr id="37" name="Image 36" descr="Une image contenant texte, clipart&#10;&#10;Description générée automatiquement">
            <a:extLst>
              <a:ext uri="{FF2B5EF4-FFF2-40B4-BE49-F238E27FC236}">
                <a16:creationId xmlns:a16="http://schemas.microsoft.com/office/drawing/2014/main" id="{E70D6818-E964-43DA-2FBA-C7C5183B537B}"/>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539099" y="860198"/>
            <a:ext cx="5645776" cy="3910617"/>
          </a:xfrm>
          <a:prstGeom prst="rect">
            <a:avLst/>
          </a:prstGeom>
        </p:spPr>
      </p:pic>
    </p:spTree>
    <p:extLst>
      <p:ext uri="{BB962C8B-B14F-4D97-AF65-F5344CB8AC3E}">
        <p14:creationId xmlns:p14="http://schemas.microsoft.com/office/powerpoint/2010/main" val="394005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29D166A-71C8-CDD0-CAC6-6F9DB0032029}"/>
              </a:ext>
            </a:extLst>
          </p:cNvPr>
          <p:cNvSpPr txBox="1"/>
          <p:nvPr/>
        </p:nvSpPr>
        <p:spPr>
          <a:xfrm>
            <a:off x="-276531" y="1260047"/>
            <a:ext cx="4192679" cy="744691"/>
          </a:xfrm>
          <a:prstGeom prst="rect">
            <a:avLst/>
          </a:prstGeom>
          <a:noFill/>
        </p:spPr>
        <p:txBody>
          <a:bodyPr wrap="square">
            <a:spAutoFit/>
          </a:bodyPr>
          <a:lstStyle/>
          <a:p>
            <a:pPr marL="742950" indent="-285750" defTabSz="914400">
              <a:lnSpc>
                <a:spcPct val="110000"/>
              </a:lnSpc>
              <a:spcAft>
                <a:spcPts val="1000"/>
              </a:spcAft>
              <a:buFont typeface="Wingdings" panose="05000000000000000000" pitchFamily="2" charset="2"/>
              <a:buChar char="Ø"/>
            </a:pPr>
            <a:r>
              <a:rPr lang="en-US" sz="2000" dirty="0"/>
              <a:t>Assemblage de la structure avec mise en plan</a:t>
            </a:r>
          </a:p>
        </p:txBody>
      </p:sp>
      <p:sp>
        <p:nvSpPr>
          <p:cNvPr id="5" name="ZoneTexte 4">
            <a:extLst>
              <a:ext uri="{FF2B5EF4-FFF2-40B4-BE49-F238E27FC236}">
                <a16:creationId xmlns:a16="http://schemas.microsoft.com/office/drawing/2014/main" id="{8B31F669-0034-A539-0404-96B6E349E3C9}"/>
              </a:ext>
            </a:extLst>
          </p:cNvPr>
          <p:cNvSpPr txBox="1"/>
          <p:nvPr/>
        </p:nvSpPr>
        <p:spPr>
          <a:xfrm>
            <a:off x="-179717" y="4217997"/>
            <a:ext cx="4711527" cy="744691"/>
          </a:xfrm>
          <a:prstGeom prst="rect">
            <a:avLst/>
          </a:prstGeom>
          <a:noFill/>
        </p:spPr>
        <p:txBody>
          <a:bodyPr wrap="square">
            <a:spAutoFit/>
          </a:bodyPr>
          <a:lstStyle/>
          <a:p>
            <a:pPr marL="742950" indent="-285750" defTabSz="914400">
              <a:lnSpc>
                <a:spcPct val="110000"/>
              </a:lnSpc>
              <a:spcAft>
                <a:spcPts val="1000"/>
              </a:spcAft>
              <a:buFont typeface="Wingdings" panose="05000000000000000000" pitchFamily="2" charset="2"/>
              <a:buChar char="Ø"/>
            </a:pPr>
            <a:r>
              <a:rPr lang="en-US" sz="2000" dirty="0"/>
              <a:t>Assemblage barre de joueurs avec configuration et MEP</a:t>
            </a:r>
          </a:p>
        </p:txBody>
      </p:sp>
      <p:sp>
        <p:nvSpPr>
          <p:cNvPr id="7" name="ZoneTexte 6">
            <a:extLst>
              <a:ext uri="{FF2B5EF4-FFF2-40B4-BE49-F238E27FC236}">
                <a16:creationId xmlns:a16="http://schemas.microsoft.com/office/drawing/2014/main" id="{7187E727-9DB3-5668-E186-7910D8BE908A}"/>
              </a:ext>
            </a:extLst>
          </p:cNvPr>
          <p:cNvSpPr txBox="1"/>
          <p:nvPr/>
        </p:nvSpPr>
        <p:spPr>
          <a:xfrm>
            <a:off x="3044406" y="6116930"/>
            <a:ext cx="6103188" cy="584775"/>
          </a:xfrm>
          <a:prstGeom prst="rect">
            <a:avLst/>
          </a:prstGeom>
          <a:noFill/>
        </p:spPr>
        <p:txBody>
          <a:bodyPr wrap="square">
            <a:spAutoFit/>
          </a:bodyPr>
          <a:lstStyle/>
          <a:p>
            <a:pPr algn="ctr"/>
            <a:r>
              <a:rPr lang="en-US" sz="3200" b="1" u="sng" dirty="0">
                <a:solidFill>
                  <a:srgbClr val="FF0000"/>
                </a:solidFill>
              </a:rPr>
              <a:t>BABALU</a:t>
            </a:r>
            <a:endParaRPr lang="fr-FR" sz="3200" dirty="0">
              <a:solidFill>
                <a:srgbClr val="FF0000"/>
              </a:solidFill>
            </a:endParaRPr>
          </a:p>
        </p:txBody>
      </p:sp>
      <p:pic>
        <p:nvPicPr>
          <p:cNvPr id="9" name="Image 8" descr="Une image contenant texte&#10;&#10;Description générée automatiquement">
            <a:extLst>
              <a:ext uri="{FF2B5EF4-FFF2-40B4-BE49-F238E27FC236}">
                <a16:creationId xmlns:a16="http://schemas.microsoft.com/office/drawing/2014/main" id="{83B1FA38-A270-B95D-A5C7-ACE74C56AD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4196" y="281992"/>
            <a:ext cx="3949305" cy="2700803"/>
          </a:xfrm>
          <a:prstGeom prst="rect">
            <a:avLst/>
          </a:prstGeom>
        </p:spPr>
      </p:pic>
      <p:pic>
        <p:nvPicPr>
          <p:cNvPr id="11" name="Image 10">
            <a:extLst>
              <a:ext uri="{FF2B5EF4-FFF2-40B4-BE49-F238E27FC236}">
                <a16:creationId xmlns:a16="http://schemas.microsoft.com/office/drawing/2014/main" id="{507B5C7E-20D5-338F-951A-2182E9B61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7623" y="214925"/>
            <a:ext cx="3676668" cy="2834938"/>
          </a:xfrm>
          <a:prstGeom prst="rect">
            <a:avLst/>
          </a:prstGeom>
        </p:spPr>
      </p:pic>
      <p:pic>
        <p:nvPicPr>
          <p:cNvPr id="13" name="Image 12">
            <a:extLst>
              <a:ext uri="{FF2B5EF4-FFF2-40B4-BE49-F238E27FC236}">
                <a16:creationId xmlns:a16="http://schemas.microsoft.com/office/drawing/2014/main" id="{84FAF426-944E-2006-32E2-CD07E04C3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4196" y="3333285"/>
            <a:ext cx="4038753" cy="2514114"/>
          </a:xfrm>
          <a:prstGeom prst="rect">
            <a:avLst/>
          </a:prstGeom>
        </p:spPr>
      </p:pic>
      <p:pic>
        <p:nvPicPr>
          <p:cNvPr id="15" name="Image 14">
            <a:extLst>
              <a:ext uri="{FF2B5EF4-FFF2-40B4-BE49-F238E27FC236}">
                <a16:creationId xmlns:a16="http://schemas.microsoft.com/office/drawing/2014/main" id="{23C0513B-5E34-56EC-6B5B-A8EC47AC59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67623" y="3172874"/>
            <a:ext cx="3692362" cy="2834938"/>
          </a:xfrm>
          <a:prstGeom prst="rect">
            <a:avLst/>
          </a:prstGeom>
        </p:spPr>
      </p:pic>
      <p:pic>
        <p:nvPicPr>
          <p:cNvPr id="17" name="Image 16">
            <a:extLst>
              <a:ext uri="{FF2B5EF4-FFF2-40B4-BE49-F238E27FC236}">
                <a16:creationId xmlns:a16="http://schemas.microsoft.com/office/drawing/2014/main" id="{85CA1733-8054-07C6-8744-356201AB69FA}"/>
              </a:ext>
            </a:extLst>
          </p:cNvPr>
          <p:cNvPicPr>
            <a:picLocks noChangeAspect="1"/>
          </p:cNvPicPr>
          <p:nvPr/>
        </p:nvPicPr>
        <p:blipFill>
          <a:blip r:embed="rId6">
            <a:alphaModFix amt="35000"/>
            <a:extLst>
              <a:ext uri="{28A0092B-C50C-407E-A947-70E740481C1C}">
                <a14:useLocalDpi xmlns:a14="http://schemas.microsoft.com/office/drawing/2010/main" val="0"/>
              </a:ext>
            </a:extLst>
          </a:blip>
          <a:stretch>
            <a:fillRect/>
          </a:stretch>
        </p:blipFill>
        <p:spPr>
          <a:xfrm rot="5400000">
            <a:off x="-379348" y="1020547"/>
            <a:ext cx="5211362" cy="3949305"/>
          </a:xfrm>
          <a:prstGeom prst="rect">
            <a:avLst/>
          </a:prstGeom>
        </p:spPr>
      </p:pic>
    </p:spTree>
    <p:extLst>
      <p:ext uri="{BB962C8B-B14F-4D97-AF65-F5344CB8AC3E}">
        <p14:creationId xmlns:p14="http://schemas.microsoft.com/office/powerpoint/2010/main" val="3950961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0D58BF-7380-0D9B-AE45-4FDD9B25F75F}"/>
              </a:ext>
            </a:extLst>
          </p:cNvPr>
          <p:cNvSpPr txBox="1"/>
          <p:nvPr/>
        </p:nvSpPr>
        <p:spPr>
          <a:xfrm>
            <a:off x="3044406" y="6134183"/>
            <a:ext cx="6103188" cy="584775"/>
          </a:xfrm>
          <a:prstGeom prst="rect">
            <a:avLst/>
          </a:prstGeom>
          <a:noFill/>
        </p:spPr>
        <p:txBody>
          <a:bodyPr wrap="square">
            <a:spAutoFit/>
          </a:bodyPr>
          <a:lstStyle/>
          <a:p>
            <a:pPr algn="ctr"/>
            <a:r>
              <a:rPr lang="fr-FR" sz="3200" b="1" u="sng" dirty="0">
                <a:solidFill>
                  <a:srgbClr val="FF0000"/>
                </a:solidFill>
              </a:rPr>
              <a:t>Jeu du morpion</a:t>
            </a:r>
          </a:p>
        </p:txBody>
      </p:sp>
      <p:sp>
        <p:nvSpPr>
          <p:cNvPr id="5" name="ZoneTexte 4">
            <a:extLst>
              <a:ext uri="{FF2B5EF4-FFF2-40B4-BE49-F238E27FC236}">
                <a16:creationId xmlns:a16="http://schemas.microsoft.com/office/drawing/2014/main" id="{1F866F03-BB14-DBEC-778C-8064F4AC12AF}"/>
              </a:ext>
            </a:extLst>
          </p:cNvPr>
          <p:cNvSpPr txBox="1"/>
          <p:nvPr/>
        </p:nvSpPr>
        <p:spPr>
          <a:xfrm>
            <a:off x="196251" y="1030933"/>
            <a:ext cx="6103188" cy="458844"/>
          </a:xfrm>
          <a:prstGeom prst="rect">
            <a:avLst/>
          </a:prstGeom>
          <a:noFill/>
        </p:spPr>
        <p:txBody>
          <a:bodyPr wrap="square">
            <a:spAutoFit/>
          </a:bodyPr>
          <a:lstStyle/>
          <a:p>
            <a:pPr marL="285750" indent="-285750">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Création des pièces avec configuration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ZoneTexte 6">
            <a:extLst>
              <a:ext uri="{FF2B5EF4-FFF2-40B4-BE49-F238E27FC236}">
                <a16:creationId xmlns:a16="http://schemas.microsoft.com/office/drawing/2014/main" id="{681E488F-948B-3180-5C67-8E7F4584AC99}"/>
              </a:ext>
            </a:extLst>
          </p:cNvPr>
          <p:cNvSpPr txBox="1"/>
          <p:nvPr/>
        </p:nvSpPr>
        <p:spPr>
          <a:xfrm>
            <a:off x="196251" y="3808796"/>
            <a:ext cx="5229764" cy="848181"/>
          </a:xfrm>
          <a:prstGeom prst="rect">
            <a:avLst/>
          </a:prstGeom>
          <a:noFill/>
        </p:spPr>
        <p:txBody>
          <a:bodyPr wrap="square">
            <a:spAutoFit/>
          </a:bodyPr>
          <a:lstStyle/>
          <a:p>
            <a:pPr marL="342900" indent="-342900">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Assemblage complet avec mise en plan et nomenclature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ZoneTexte 8">
            <a:extLst>
              <a:ext uri="{FF2B5EF4-FFF2-40B4-BE49-F238E27FC236}">
                <a16:creationId xmlns:a16="http://schemas.microsoft.com/office/drawing/2014/main" id="{9576B10B-07BD-7C1E-B61A-23371B086E79}"/>
              </a:ext>
            </a:extLst>
          </p:cNvPr>
          <p:cNvSpPr txBox="1"/>
          <p:nvPr/>
        </p:nvSpPr>
        <p:spPr>
          <a:xfrm>
            <a:off x="196251" y="5539672"/>
            <a:ext cx="6103188" cy="458844"/>
          </a:xfrm>
          <a:prstGeom prst="rect">
            <a:avLst/>
          </a:prstGeom>
          <a:noFill/>
        </p:spPr>
        <p:txBody>
          <a:bodyPr wrap="square">
            <a:spAutoFit/>
          </a:bodyPr>
          <a:lstStyle/>
          <a:p>
            <a:pPr marL="342900" indent="-342900">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Image insérée sur l’objet final</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 10">
            <a:extLst>
              <a:ext uri="{FF2B5EF4-FFF2-40B4-BE49-F238E27FC236}">
                <a16:creationId xmlns:a16="http://schemas.microsoft.com/office/drawing/2014/main" id="{2D5F86F0-81BC-CF2F-7994-9EE89AE4F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9444" y="134551"/>
            <a:ext cx="2996564" cy="2251608"/>
          </a:xfrm>
          <a:prstGeom prst="rect">
            <a:avLst/>
          </a:prstGeom>
        </p:spPr>
      </p:pic>
      <p:pic>
        <p:nvPicPr>
          <p:cNvPr id="13" name="Image 12" descr="Une image contenant texte&#10;&#10;Description générée automatiquement">
            <a:extLst>
              <a:ext uri="{FF2B5EF4-FFF2-40B4-BE49-F238E27FC236}">
                <a16:creationId xmlns:a16="http://schemas.microsoft.com/office/drawing/2014/main" id="{CA883B55-7E72-BAD0-140A-E587CB1BC0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3878" y="138890"/>
            <a:ext cx="2996564" cy="2251608"/>
          </a:xfrm>
          <a:prstGeom prst="rect">
            <a:avLst/>
          </a:prstGeom>
        </p:spPr>
      </p:pic>
      <p:pic>
        <p:nvPicPr>
          <p:cNvPr id="15" name="Image 14" descr="Une image contenant texte&#10;&#10;Description générée automatiquement">
            <a:extLst>
              <a:ext uri="{FF2B5EF4-FFF2-40B4-BE49-F238E27FC236}">
                <a16:creationId xmlns:a16="http://schemas.microsoft.com/office/drawing/2014/main" id="{3E9A3314-1FF9-F6C2-D1E0-5D644129A2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4116" y="3061769"/>
            <a:ext cx="2996564" cy="2342237"/>
          </a:xfrm>
          <a:prstGeom prst="rect">
            <a:avLst/>
          </a:prstGeom>
        </p:spPr>
      </p:pic>
      <p:pic>
        <p:nvPicPr>
          <p:cNvPr id="17" name="Image 16">
            <a:extLst>
              <a:ext uri="{FF2B5EF4-FFF2-40B4-BE49-F238E27FC236}">
                <a16:creationId xmlns:a16="http://schemas.microsoft.com/office/drawing/2014/main" id="{86D68939-E65B-48BF-F4A8-732EABB6BE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8782" y="2824102"/>
            <a:ext cx="3257889" cy="2817573"/>
          </a:xfrm>
          <a:prstGeom prst="rect">
            <a:avLst/>
          </a:prstGeom>
        </p:spPr>
      </p:pic>
      <p:pic>
        <p:nvPicPr>
          <p:cNvPr id="23" name="Image 22" descr="Une image contenant texte&#10;&#10;Description générée automatiquement">
            <a:extLst>
              <a:ext uri="{FF2B5EF4-FFF2-40B4-BE49-F238E27FC236}">
                <a16:creationId xmlns:a16="http://schemas.microsoft.com/office/drawing/2014/main" id="{E6BE15E9-073F-891D-3895-1585EB56E628}"/>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196251" y="134551"/>
            <a:ext cx="5209525" cy="5931799"/>
          </a:xfrm>
          <a:prstGeom prst="rect">
            <a:avLst/>
          </a:prstGeom>
        </p:spPr>
      </p:pic>
    </p:spTree>
    <p:extLst>
      <p:ext uri="{BB962C8B-B14F-4D97-AF65-F5344CB8AC3E}">
        <p14:creationId xmlns:p14="http://schemas.microsoft.com/office/powerpoint/2010/main" val="3649866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A04F5F3-2E5D-437C-B34E-48DB3412AE94}"/>
              </a:ext>
            </a:extLst>
          </p:cNvPr>
          <p:cNvSpPr txBox="1"/>
          <p:nvPr/>
        </p:nvSpPr>
        <p:spPr>
          <a:xfrm>
            <a:off x="3044406" y="6116930"/>
            <a:ext cx="6103188" cy="584775"/>
          </a:xfrm>
          <a:prstGeom prst="rect">
            <a:avLst/>
          </a:prstGeom>
          <a:noFill/>
        </p:spPr>
        <p:txBody>
          <a:bodyPr wrap="square">
            <a:spAutoFit/>
          </a:bodyPr>
          <a:lstStyle/>
          <a:p>
            <a:pPr algn="ctr"/>
            <a:r>
              <a:rPr lang="fr-FR" sz="3200" b="1" u="sng" dirty="0">
                <a:solidFill>
                  <a:srgbClr val="FF0000"/>
                </a:solidFill>
              </a:rPr>
              <a:t>TABLE DE FRAISAGE</a:t>
            </a:r>
          </a:p>
        </p:txBody>
      </p:sp>
      <p:sp>
        <p:nvSpPr>
          <p:cNvPr id="5" name="ZoneTexte 4">
            <a:extLst>
              <a:ext uri="{FF2B5EF4-FFF2-40B4-BE49-F238E27FC236}">
                <a16:creationId xmlns:a16="http://schemas.microsoft.com/office/drawing/2014/main" id="{F47CFE6B-922C-B480-6808-565BD86ABC3F}"/>
              </a:ext>
            </a:extLst>
          </p:cNvPr>
          <p:cNvSpPr txBox="1"/>
          <p:nvPr/>
        </p:nvSpPr>
        <p:spPr>
          <a:xfrm>
            <a:off x="161027" y="1138194"/>
            <a:ext cx="6103188" cy="458844"/>
          </a:xfrm>
          <a:prstGeom prst="rect">
            <a:avLst/>
          </a:prstGeom>
          <a:noFill/>
        </p:spPr>
        <p:txBody>
          <a:bodyPr wrap="square">
            <a:spAutoFit/>
          </a:bodyPr>
          <a:lstStyle/>
          <a:p>
            <a:pPr marL="342900" indent="-342900">
              <a:lnSpc>
                <a:spcPct val="115000"/>
              </a:lnSpc>
              <a:spcAft>
                <a:spcPts val="1000"/>
              </a:spcAft>
              <a:buFont typeface="Wingdings" panose="05000000000000000000" pitchFamily="2" charset="2"/>
              <a:buChar char="Ø"/>
            </a:pPr>
            <a:r>
              <a:rPr lang="fr-FR" sz="2200" dirty="0">
                <a:effectLst/>
                <a:latin typeface="Calibri" panose="020F0502020204030204" pitchFamily="34" charset="0"/>
                <a:ea typeface="Calibri" panose="020F0502020204030204" pitchFamily="34" charset="0"/>
                <a:cs typeface="Calibri" panose="020F0502020204030204" pitchFamily="34" charset="0"/>
              </a:rPr>
              <a:t> Assemblage complet avec configuration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ZoneTexte 6">
            <a:extLst>
              <a:ext uri="{FF2B5EF4-FFF2-40B4-BE49-F238E27FC236}">
                <a16:creationId xmlns:a16="http://schemas.microsoft.com/office/drawing/2014/main" id="{F2205D77-DEDE-70BF-8439-61E13690F33D}"/>
              </a:ext>
            </a:extLst>
          </p:cNvPr>
          <p:cNvSpPr txBox="1"/>
          <p:nvPr/>
        </p:nvSpPr>
        <p:spPr>
          <a:xfrm>
            <a:off x="161027" y="4196119"/>
            <a:ext cx="6103188" cy="458844"/>
          </a:xfrm>
          <a:prstGeom prst="rect">
            <a:avLst/>
          </a:prstGeom>
          <a:noFill/>
        </p:spPr>
        <p:txBody>
          <a:bodyPr wrap="square">
            <a:spAutoFit/>
          </a:bodyPr>
          <a:lstStyle/>
          <a:p>
            <a:pPr marL="342900" indent="-342900">
              <a:lnSpc>
                <a:spcPct val="115000"/>
              </a:lnSpc>
              <a:spcAft>
                <a:spcPts val="1000"/>
              </a:spcAft>
              <a:buFont typeface="Wingdings" panose="05000000000000000000" pitchFamily="2" charset="2"/>
              <a:buChar char="Ø"/>
            </a:pPr>
            <a:r>
              <a:rPr lang="fr-FR" sz="2200" dirty="0">
                <a:effectLst/>
                <a:latin typeface="Calibri" panose="020F0502020204030204" pitchFamily="34" charset="0"/>
                <a:ea typeface="Calibri" panose="020F0502020204030204" pitchFamily="34" charset="0"/>
                <a:cs typeface="Calibri" panose="020F0502020204030204" pitchFamily="34" charset="0"/>
              </a:rPr>
              <a:t>Mise en plan avec vue éclatée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 8" descr="Une image contenant stationnaire, briquet&#10;&#10;Description générée automatiquement">
            <a:extLst>
              <a:ext uri="{FF2B5EF4-FFF2-40B4-BE49-F238E27FC236}">
                <a16:creationId xmlns:a16="http://schemas.microsoft.com/office/drawing/2014/main" id="{72201B29-2C07-0124-6D8D-17FF9F4301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4202" y="202462"/>
            <a:ext cx="3030190" cy="2789152"/>
          </a:xfrm>
          <a:prstGeom prst="rect">
            <a:avLst/>
          </a:prstGeom>
        </p:spPr>
      </p:pic>
      <p:pic>
        <p:nvPicPr>
          <p:cNvPr id="11" name="Image 10" descr="Une image contenant briquet&#10;&#10;Description générée automatiquement">
            <a:extLst>
              <a:ext uri="{FF2B5EF4-FFF2-40B4-BE49-F238E27FC236}">
                <a16:creationId xmlns:a16="http://schemas.microsoft.com/office/drawing/2014/main" id="{90EC6F88-CC92-D164-7DCF-B82EC0A4B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934" y="202462"/>
            <a:ext cx="3030190" cy="2789152"/>
          </a:xfrm>
          <a:prstGeom prst="rect">
            <a:avLst/>
          </a:prstGeom>
        </p:spPr>
      </p:pic>
      <p:pic>
        <p:nvPicPr>
          <p:cNvPr id="13" name="Image 12">
            <a:extLst>
              <a:ext uri="{FF2B5EF4-FFF2-40B4-BE49-F238E27FC236}">
                <a16:creationId xmlns:a16="http://schemas.microsoft.com/office/drawing/2014/main" id="{EC5851A6-4531-0B2B-6551-C3CDD99B04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2386" y="3159696"/>
            <a:ext cx="3683657" cy="2789152"/>
          </a:xfrm>
          <a:prstGeom prst="rect">
            <a:avLst/>
          </a:prstGeom>
        </p:spPr>
      </p:pic>
      <p:pic>
        <p:nvPicPr>
          <p:cNvPr id="15" name="Image 14">
            <a:extLst>
              <a:ext uri="{FF2B5EF4-FFF2-40B4-BE49-F238E27FC236}">
                <a16:creationId xmlns:a16="http://schemas.microsoft.com/office/drawing/2014/main" id="{6BA92D35-6FDD-8C15-7BAD-0A9334E559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67622" y="3190158"/>
            <a:ext cx="3663351" cy="2790637"/>
          </a:xfrm>
          <a:prstGeom prst="rect">
            <a:avLst/>
          </a:prstGeom>
        </p:spPr>
      </p:pic>
    </p:spTree>
    <p:extLst>
      <p:ext uri="{BB962C8B-B14F-4D97-AF65-F5344CB8AC3E}">
        <p14:creationId xmlns:p14="http://schemas.microsoft.com/office/powerpoint/2010/main" val="3410279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AA7EC35C-CD13-1186-5F04-50BFA69091D3}"/>
              </a:ext>
            </a:extLst>
          </p:cNvPr>
          <p:cNvSpPr txBox="1"/>
          <p:nvPr/>
        </p:nvSpPr>
        <p:spPr>
          <a:xfrm>
            <a:off x="3044406" y="6099677"/>
            <a:ext cx="6103188" cy="584775"/>
          </a:xfrm>
          <a:prstGeom prst="rect">
            <a:avLst/>
          </a:prstGeom>
          <a:noFill/>
        </p:spPr>
        <p:txBody>
          <a:bodyPr wrap="square">
            <a:spAutoFit/>
          </a:bodyPr>
          <a:lstStyle/>
          <a:p>
            <a:pPr algn="ctr"/>
            <a:r>
              <a:rPr lang="fr-FR" sz="3200" b="1" u="sng" dirty="0">
                <a:solidFill>
                  <a:srgbClr val="FF0000"/>
                </a:solidFill>
              </a:rPr>
              <a:t>Activité type 2</a:t>
            </a:r>
            <a:endParaRPr lang="fr-FR" sz="3200" u="sng" dirty="0"/>
          </a:p>
        </p:txBody>
      </p:sp>
      <p:pic>
        <p:nvPicPr>
          <p:cNvPr id="3" name="Image 2" descr="Une image contenant texte&#10;&#10;Description générée automatiquement">
            <a:extLst>
              <a:ext uri="{FF2B5EF4-FFF2-40B4-BE49-F238E27FC236}">
                <a16:creationId xmlns:a16="http://schemas.microsoft.com/office/drawing/2014/main" id="{438FCA6B-B54B-3611-8255-36950C49FC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9833" y="734178"/>
            <a:ext cx="3715522" cy="4100732"/>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3EF5C94C-D84D-CC1E-E51B-BA31000EBE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4903" y="734177"/>
            <a:ext cx="3759005" cy="4100732"/>
          </a:xfrm>
          <a:prstGeom prst="rect">
            <a:avLst/>
          </a:prstGeom>
        </p:spPr>
      </p:pic>
      <p:sp>
        <p:nvSpPr>
          <p:cNvPr id="7" name="ZoneTexte 6">
            <a:extLst>
              <a:ext uri="{FF2B5EF4-FFF2-40B4-BE49-F238E27FC236}">
                <a16:creationId xmlns:a16="http://schemas.microsoft.com/office/drawing/2014/main" id="{8C56F1F8-F164-16DB-C144-63FFB3E9BED0}"/>
              </a:ext>
            </a:extLst>
          </p:cNvPr>
          <p:cNvSpPr txBox="1"/>
          <p:nvPr/>
        </p:nvSpPr>
        <p:spPr>
          <a:xfrm>
            <a:off x="1430854" y="4973408"/>
            <a:ext cx="3227102" cy="461665"/>
          </a:xfrm>
          <a:prstGeom prst="rect">
            <a:avLst/>
          </a:prstGeom>
          <a:noFill/>
        </p:spPr>
        <p:txBody>
          <a:bodyPr wrap="none" rtlCol="0">
            <a:spAutoFit/>
          </a:bodyPr>
          <a:lstStyle/>
          <a:p>
            <a:pPr algn="ctr"/>
            <a:r>
              <a:rPr lang="fr-FR" sz="2400" b="1" u="sng" dirty="0">
                <a:solidFill>
                  <a:srgbClr val="FF0000"/>
                </a:solidFill>
              </a:rPr>
              <a:t>Grugeoir à Pommes</a:t>
            </a:r>
          </a:p>
        </p:txBody>
      </p:sp>
      <p:sp>
        <p:nvSpPr>
          <p:cNvPr id="8" name="ZoneTexte 7">
            <a:extLst>
              <a:ext uri="{FF2B5EF4-FFF2-40B4-BE49-F238E27FC236}">
                <a16:creationId xmlns:a16="http://schemas.microsoft.com/office/drawing/2014/main" id="{D8CFA61B-6B76-D670-0F74-3DC9F5D79F1B}"/>
              </a:ext>
            </a:extLst>
          </p:cNvPr>
          <p:cNvSpPr txBox="1"/>
          <p:nvPr/>
        </p:nvSpPr>
        <p:spPr>
          <a:xfrm>
            <a:off x="8260048" y="4973407"/>
            <a:ext cx="1775091" cy="461665"/>
          </a:xfrm>
          <a:prstGeom prst="rect">
            <a:avLst/>
          </a:prstGeom>
          <a:noFill/>
        </p:spPr>
        <p:txBody>
          <a:bodyPr wrap="square" rtlCol="0">
            <a:spAutoFit/>
          </a:bodyPr>
          <a:lstStyle/>
          <a:p>
            <a:pPr algn="ctr"/>
            <a:r>
              <a:rPr lang="fr-FR" sz="2400" b="1" u="sng" dirty="0">
                <a:solidFill>
                  <a:srgbClr val="FF0000"/>
                </a:solidFill>
              </a:rPr>
              <a:t>Exotool</a:t>
            </a:r>
          </a:p>
        </p:txBody>
      </p:sp>
    </p:spTree>
    <p:extLst>
      <p:ext uri="{BB962C8B-B14F-4D97-AF65-F5344CB8AC3E}">
        <p14:creationId xmlns:p14="http://schemas.microsoft.com/office/powerpoint/2010/main" val="2323565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7C8B8E1-AEE7-D1CF-0744-79EF43A6B46D}"/>
              </a:ext>
            </a:extLst>
          </p:cNvPr>
          <p:cNvSpPr txBox="1"/>
          <p:nvPr/>
        </p:nvSpPr>
        <p:spPr>
          <a:xfrm>
            <a:off x="3044406" y="6108303"/>
            <a:ext cx="6103188" cy="584775"/>
          </a:xfrm>
          <a:prstGeom prst="rect">
            <a:avLst/>
          </a:prstGeom>
          <a:noFill/>
        </p:spPr>
        <p:txBody>
          <a:bodyPr wrap="square">
            <a:spAutoFit/>
          </a:bodyPr>
          <a:lstStyle/>
          <a:p>
            <a:pPr algn="ctr"/>
            <a:r>
              <a:rPr lang="fr-FR" sz="3200" b="1" u="sng" dirty="0">
                <a:solidFill>
                  <a:srgbClr val="FF0000"/>
                </a:solidFill>
              </a:rPr>
              <a:t>Grugeoir à Pommes</a:t>
            </a:r>
          </a:p>
        </p:txBody>
      </p:sp>
      <p:sp>
        <p:nvSpPr>
          <p:cNvPr id="5" name="ZoneTexte 4">
            <a:extLst>
              <a:ext uri="{FF2B5EF4-FFF2-40B4-BE49-F238E27FC236}">
                <a16:creationId xmlns:a16="http://schemas.microsoft.com/office/drawing/2014/main" id="{7307D5B2-37EB-1C37-ABCF-4C0B92AEC254}"/>
              </a:ext>
            </a:extLst>
          </p:cNvPr>
          <p:cNvSpPr txBox="1"/>
          <p:nvPr/>
        </p:nvSpPr>
        <p:spPr>
          <a:xfrm>
            <a:off x="5806296" y="306576"/>
            <a:ext cx="6385704" cy="5520229"/>
          </a:xfrm>
          <a:prstGeom prst="rect">
            <a:avLst/>
          </a:prstGeom>
          <a:noFill/>
        </p:spPr>
        <p:txBody>
          <a:bodyPr wrap="square">
            <a:spAutoFit/>
          </a:bodyPr>
          <a:lstStyle/>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Analyse du besoin</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Étude de la concurrence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Les contraintes du cahier des charges fonctionnel</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Bête à corne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Diagramme pieuvre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Détails des fonctions</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Tableau des fonctions</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Diagramme FAST</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Schéma Cinématique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Calcul de RDM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Calcul de statique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CAO</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Mise en plan</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Prix du grugeoir et nettoyage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descr="Une image contenant pomme, alimentation, fruit, rouge&#10;&#10;Description générée automatiquement">
            <a:extLst>
              <a:ext uri="{FF2B5EF4-FFF2-40B4-BE49-F238E27FC236}">
                <a16:creationId xmlns:a16="http://schemas.microsoft.com/office/drawing/2014/main" id="{64BBBEE3-5827-258D-09F8-DD50F2664F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041" y="1262610"/>
            <a:ext cx="4796730" cy="3608160"/>
          </a:xfrm>
          <a:prstGeom prst="rect">
            <a:avLst/>
          </a:prstGeom>
        </p:spPr>
      </p:pic>
    </p:spTree>
    <p:extLst>
      <p:ext uri="{BB962C8B-B14F-4D97-AF65-F5344CB8AC3E}">
        <p14:creationId xmlns:p14="http://schemas.microsoft.com/office/powerpoint/2010/main" val="1313853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438D553-9A2B-EE94-C7FB-BE78551C0255}"/>
              </a:ext>
            </a:extLst>
          </p:cNvPr>
          <p:cNvSpPr txBox="1"/>
          <p:nvPr/>
        </p:nvSpPr>
        <p:spPr>
          <a:xfrm>
            <a:off x="3044406" y="6134183"/>
            <a:ext cx="6103188" cy="584775"/>
          </a:xfrm>
          <a:prstGeom prst="rect">
            <a:avLst/>
          </a:prstGeom>
          <a:noFill/>
        </p:spPr>
        <p:txBody>
          <a:bodyPr wrap="square">
            <a:spAutoFit/>
          </a:bodyPr>
          <a:lstStyle/>
          <a:p>
            <a:pPr algn="ctr"/>
            <a:r>
              <a:rPr lang="fr-FR" sz="3200" b="1" u="sng" dirty="0">
                <a:solidFill>
                  <a:srgbClr val="FF0000"/>
                </a:solidFill>
              </a:rPr>
              <a:t>Grugeoir à Pommes</a:t>
            </a:r>
          </a:p>
        </p:txBody>
      </p:sp>
      <p:sp>
        <p:nvSpPr>
          <p:cNvPr id="4" name="ZoneTexte 3">
            <a:extLst>
              <a:ext uri="{FF2B5EF4-FFF2-40B4-BE49-F238E27FC236}">
                <a16:creationId xmlns:a16="http://schemas.microsoft.com/office/drawing/2014/main" id="{BB581796-1333-9051-B2B5-7194F1F44601}"/>
              </a:ext>
            </a:extLst>
          </p:cNvPr>
          <p:cNvSpPr txBox="1"/>
          <p:nvPr/>
        </p:nvSpPr>
        <p:spPr>
          <a:xfrm>
            <a:off x="229795" y="1155471"/>
            <a:ext cx="5575566" cy="4475328"/>
          </a:xfrm>
          <a:prstGeom prst="rect">
            <a:avLst/>
          </a:prstGeom>
          <a:noFill/>
        </p:spPr>
        <p:txBody>
          <a:bodyPr wrap="square">
            <a:spAutoFit/>
          </a:bodyPr>
          <a:lstStyle/>
          <a:p>
            <a:pPr algn="ctr">
              <a:lnSpc>
                <a:spcPct val="115000"/>
              </a:lnSpc>
              <a:spcAft>
                <a:spcPts val="1000"/>
              </a:spcAft>
            </a:pPr>
            <a:r>
              <a:rPr lang="fr-FR"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Pourquoi le produit existe-t-il ?</a:t>
            </a:r>
            <a:endParaRPr lang="fr-FR"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Ø"/>
            </a:pPr>
            <a:r>
              <a:rPr lang="fr-FR" sz="1800" b="1" dirty="0">
                <a:effectLst/>
                <a:latin typeface="Calibri" panose="020F0502020204030204" pitchFamily="34" charset="0"/>
                <a:ea typeface="Calibri" panose="020F0502020204030204" pitchFamily="34" charset="0"/>
                <a:cs typeface="Calibri" panose="020F0502020204030204" pitchFamily="34" charset="0"/>
              </a:rPr>
              <a:t> Faciliter le broyage de pommes en grande quantité</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fr-FR"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Qu’est-ce qui pourrait faire évoluer le besoin ?</a:t>
            </a:r>
            <a:endParaRPr lang="fr-FR"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sz="1800" b="1" dirty="0">
                <a:effectLst/>
                <a:latin typeface="Calibri" panose="020F0502020204030204" pitchFamily="34" charset="0"/>
                <a:ea typeface="Calibri" panose="020F0502020204030204" pitchFamily="34" charset="0"/>
                <a:cs typeface="Calibri" panose="020F0502020204030204" pitchFamily="34" charset="0"/>
              </a:rPr>
              <a:t> Changement d’habitude de consommation du client (préférence pour un autre fruit)</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sz="1800" b="1" dirty="0">
                <a:effectLst/>
                <a:latin typeface="Calibri" panose="020F0502020204030204" pitchFamily="34" charset="0"/>
                <a:ea typeface="Calibri" panose="020F0502020204030204" pitchFamily="34" charset="0"/>
                <a:cs typeface="Calibri" panose="020F0502020204030204" pitchFamily="34" charset="0"/>
              </a:rPr>
              <a:t>Diversification des secteurs d’activités de l’entreprise</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fr-FR"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Qu’est-ce qui pourrait faire disparaître le besoin ?</a:t>
            </a:r>
            <a:endParaRPr lang="fr-FR"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sz="1800" b="1" dirty="0">
                <a:effectLst/>
                <a:latin typeface="Calibri" panose="020F0502020204030204" pitchFamily="34" charset="0"/>
                <a:ea typeface="Calibri" panose="020F0502020204030204" pitchFamily="34" charset="0"/>
                <a:cs typeface="Calibri" panose="020F0502020204030204" pitchFamily="34" charset="0"/>
              </a:rPr>
              <a:t>La concurrence - produit similaire mais moins cher</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sz="1800" b="1" dirty="0">
                <a:effectLst/>
                <a:latin typeface="Calibri" panose="020F0502020204030204" pitchFamily="34" charset="0"/>
                <a:ea typeface="Calibri" panose="020F0502020204030204" pitchFamily="34" charset="0"/>
                <a:cs typeface="Calibri" panose="020F0502020204030204" pitchFamily="34" charset="0"/>
              </a:rPr>
              <a:t>Les dérèglements climatiques impliquent une baisse de la production agricole, donc moins de pommes présentes sur les marchés </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1B13A046-442E-E4F7-068B-E733D2BEC6F0}"/>
              </a:ext>
            </a:extLst>
          </p:cNvPr>
          <p:cNvSpPr txBox="1"/>
          <p:nvPr/>
        </p:nvSpPr>
        <p:spPr>
          <a:xfrm>
            <a:off x="-34016" y="347364"/>
            <a:ext cx="6103188" cy="425501"/>
          </a:xfrm>
          <a:prstGeom prst="rect">
            <a:avLst/>
          </a:prstGeom>
          <a:noFill/>
        </p:spPr>
        <p:txBody>
          <a:bodyPr wrap="square">
            <a:spAutoFit/>
          </a:bodyPr>
          <a:lstStyle/>
          <a:p>
            <a:pPr algn="ctr">
              <a:lnSpc>
                <a:spcPct val="115000"/>
              </a:lnSpc>
              <a:spcAft>
                <a:spcPts val="1000"/>
              </a:spcAft>
            </a:pPr>
            <a:r>
              <a:rPr lang="fr-FR" sz="2000" b="1" u="sng"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Analyse du besoin</a:t>
            </a:r>
            <a:endParaRPr lang="fr-F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3">
            <a:extLst>
              <a:ext uri="{FF2B5EF4-FFF2-40B4-BE49-F238E27FC236}">
                <a16:creationId xmlns:a16="http://schemas.microsoft.com/office/drawing/2014/main" id="{8DFB3965-9738-345F-5D8A-EEE8DA6AB243}"/>
              </a:ext>
            </a:extLst>
          </p:cNvPr>
          <p:cNvSpPr>
            <a:spLocks noChangeArrowheads="1"/>
          </p:cNvSpPr>
          <p:nvPr/>
        </p:nvSpPr>
        <p:spPr bwMode="auto">
          <a:xfrm>
            <a:off x="5904919" y="1674674"/>
            <a:ext cx="6103188"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Broyer 20 kg de pommes en 10 min</a:t>
            </a:r>
            <a:endParaRPr kumimoji="0" lang="fr-FR" altLang="fr-FR" b="0" i="0" u="none" strike="noStrike" cap="none" normalizeH="0" baseline="0" dirty="0">
              <a:ln>
                <a:noFill/>
              </a:ln>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Pouvoir récupérer facilement les pommes broyées   </a:t>
            </a:r>
            <a:endParaRPr kumimoji="0" lang="fr-FR" altLang="fr-FR" b="0" i="0" u="none" strike="noStrike" cap="none" normalizeH="0" baseline="0" dirty="0">
              <a:ln>
                <a:noFill/>
              </a:ln>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Être facile à nettoyer</a:t>
            </a:r>
            <a:endParaRPr kumimoji="0" lang="fr-FR" altLang="fr-FR" b="0" i="0" u="none" strike="noStrike" cap="none" normalizeH="0" baseline="0" dirty="0">
              <a:ln>
                <a:noFill/>
              </a:ln>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Fonctionner à l’énergie électrique</a:t>
            </a:r>
            <a:endParaRPr kumimoji="0" lang="fr-FR" altLang="fr-FR" b="0" i="0" u="none" strike="noStrike" cap="none" normalizeH="0" baseline="0" dirty="0">
              <a:ln>
                <a:noFill/>
              </a:ln>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Selon la contrainte exprimée précédemment, il est possible de broyer 120 kg de pommes en une heure</a:t>
            </a:r>
            <a:r>
              <a:rPr kumimoji="0" lang="fr-FR" altLang="fr-FR" sz="14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1" name="ZoneTexte 10">
            <a:extLst>
              <a:ext uri="{FF2B5EF4-FFF2-40B4-BE49-F238E27FC236}">
                <a16:creationId xmlns:a16="http://schemas.microsoft.com/office/drawing/2014/main" id="{B98D71A6-C2DE-5AD5-8EBC-02F4CDAD0466}"/>
              </a:ext>
            </a:extLst>
          </p:cNvPr>
          <p:cNvSpPr txBox="1"/>
          <p:nvPr/>
        </p:nvSpPr>
        <p:spPr>
          <a:xfrm>
            <a:off x="5904062" y="1155471"/>
            <a:ext cx="6487064" cy="646331"/>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Un produit robuste, résistant au jus des pommes notamment</a:t>
            </a:r>
            <a:endParaRPr kumimoji="0" lang="fr-FR" altLang="fr-FR" b="0" i="0" u="none" strike="noStrike" cap="none" normalizeH="0" baseline="0" dirty="0">
              <a:ln>
                <a:noFill/>
              </a:ln>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Un produit dans les prix du marché</a:t>
            </a:r>
            <a:endParaRPr kumimoji="0" lang="fr-FR" altLang="fr-FR" b="0" i="0" u="none" strike="noStrike" cap="none" normalizeH="0" baseline="0" dirty="0">
              <a:ln>
                <a:noFill/>
              </a:ln>
              <a:effectLst/>
            </a:endParaRPr>
          </a:p>
        </p:txBody>
      </p:sp>
      <p:sp>
        <p:nvSpPr>
          <p:cNvPr id="13" name="ZoneTexte 12">
            <a:extLst>
              <a:ext uri="{FF2B5EF4-FFF2-40B4-BE49-F238E27FC236}">
                <a16:creationId xmlns:a16="http://schemas.microsoft.com/office/drawing/2014/main" id="{CC8C6546-48E3-E318-9E70-F6C90B5D741C}"/>
              </a:ext>
            </a:extLst>
          </p:cNvPr>
          <p:cNvSpPr txBox="1"/>
          <p:nvPr/>
        </p:nvSpPr>
        <p:spPr>
          <a:xfrm>
            <a:off x="5853343" y="377798"/>
            <a:ext cx="6103188" cy="40011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1" u="sng"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Les contraintes du cahier des charges fonctionnel</a:t>
            </a:r>
            <a:endParaRPr kumimoji="0" lang="fr-FR" altLang="fr-FR" sz="2000" b="0" i="0" u="none" strike="noStrike" cap="none" normalizeH="0" baseline="0" dirty="0">
              <a:ln>
                <a:noFill/>
              </a:ln>
              <a:solidFill>
                <a:srgbClr val="FF0000"/>
              </a:solidFill>
              <a:effectLst/>
            </a:endParaRPr>
          </a:p>
        </p:txBody>
      </p:sp>
      <p:pic>
        <p:nvPicPr>
          <p:cNvPr id="14" name="Image 13" descr="Une image contenant texte&#10;&#10;Description générée automatiquement">
            <a:extLst>
              <a:ext uri="{FF2B5EF4-FFF2-40B4-BE49-F238E27FC236}">
                <a16:creationId xmlns:a16="http://schemas.microsoft.com/office/drawing/2014/main" id="{EBF7EA24-B983-4B0E-AE6C-79B808427E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5014" y="4036011"/>
            <a:ext cx="3265160" cy="1226101"/>
          </a:xfrm>
          <a:prstGeom prst="rect">
            <a:avLst/>
          </a:prstGeom>
        </p:spPr>
      </p:pic>
    </p:spTree>
    <p:extLst>
      <p:ext uri="{BB962C8B-B14F-4D97-AF65-F5344CB8AC3E}">
        <p14:creationId xmlns:p14="http://schemas.microsoft.com/office/powerpoint/2010/main" val="131877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3172AB3A-23D6-A022-32CB-B55B9FAFB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851" y="1034407"/>
            <a:ext cx="5674863" cy="4114179"/>
          </a:xfrm>
          <a:prstGeom prst="rect">
            <a:avLst/>
          </a:prstGeom>
        </p:spPr>
      </p:pic>
      <p:pic>
        <p:nvPicPr>
          <p:cNvPr id="25" name="Image 24">
            <a:extLst>
              <a:ext uri="{FF2B5EF4-FFF2-40B4-BE49-F238E27FC236}">
                <a16:creationId xmlns:a16="http://schemas.microsoft.com/office/drawing/2014/main" id="{B34CFCD7-5199-B11C-3415-4493F8322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286" y="1034408"/>
            <a:ext cx="5678179" cy="4114178"/>
          </a:xfrm>
          <a:prstGeom prst="rect">
            <a:avLst/>
          </a:prstGeom>
        </p:spPr>
      </p:pic>
      <p:sp>
        <p:nvSpPr>
          <p:cNvPr id="27" name="ZoneTexte 26">
            <a:extLst>
              <a:ext uri="{FF2B5EF4-FFF2-40B4-BE49-F238E27FC236}">
                <a16:creationId xmlns:a16="http://schemas.microsoft.com/office/drawing/2014/main" id="{A72BC690-84EE-DCCA-782F-6E37EFC054F9}"/>
              </a:ext>
            </a:extLst>
          </p:cNvPr>
          <p:cNvSpPr txBox="1"/>
          <p:nvPr/>
        </p:nvSpPr>
        <p:spPr>
          <a:xfrm>
            <a:off x="3045691" y="6089350"/>
            <a:ext cx="6100618" cy="584775"/>
          </a:xfrm>
          <a:prstGeom prst="rect">
            <a:avLst/>
          </a:prstGeom>
          <a:noFill/>
        </p:spPr>
        <p:txBody>
          <a:bodyPr wrap="square">
            <a:spAutoFit/>
          </a:bodyPr>
          <a:lstStyle/>
          <a:p>
            <a:pPr algn="ctr"/>
            <a:r>
              <a:rPr lang="fr-FR" sz="3200" b="1" u="sng" dirty="0">
                <a:solidFill>
                  <a:srgbClr val="FF0000"/>
                </a:solidFill>
              </a:rPr>
              <a:t>Grugeoir à Pommes</a:t>
            </a:r>
          </a:p>
        </p:txBody>
      </p:sp>
    </p:spTree>
    <p:extLst>
      <p:ext uri="{BB962C8B-B14F-4D97-AF65-F5344CB8AC3E}">
        <p14:creationId xmlns:p14="http://schemas.microsoft.com/office/powerpoint/2010/main" val="2998140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C7201E7-88C7-1ADF-9EDF-3A54823B3D24}"/>
              </a:ext>
            </a:extLst>
          </p:cNvPr>
          <p:cNvSpPr txBox="1"/>
          <p:nvPr/>
        </p:nvSpPr>
        <p:spPr>
          <a:xfrm>
            <a:off x="-383591" y="283473"/>
            <a:ext cx="6103188" cy="584775"/>
          </a:xfrm>
          <a:prstGeom prst="rect">
            <a:avLst/>
          </a:prstGeom>
          <a:noFill/>
        </p:spPr>
        <p:txBody>
          <a:bodyPr wrap="square">
            <a:spAutoFit/>
          </a:bodyPr>
          <a:lstStyle/>
          <a:p>
            <a:pPr algn="ctr"/>
            <a:r>
              <a:rPr lang="fr-FR" sz="3200" b="1" u="sng" dirty="0">
                <a:solidFill>
                  <a:srgbClr val="FF0000"/>
                </a:solidFill>
              </a:rPr>
              <a:t>Grugeoir à Pommes</a:t>
            </a:r>
          </a:p>
        </p:txBody>
      </p:sp>
      <p:pic>
        <p:nvPicPr>
          <p:cNvPr id="4" name="Image 3" descr="Une image contenant texte&#10;&#10;Description générée automatiquement">
            <a:extLst>
              <a:ext uri="{FF2B5EF4-FFF2-40B4-BE49-F238E27FC236}">
                <a16:creationId xmlns:a16="http://schemas.microsoft.com/office/drawing/2014/main" id="{38FEAA79-6E6E-D196-BB5C-EBC5C6046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6068" y="156294"/>
            <a:ext cx="7030441" cy="3201123"/>
          </a:xfrm>
          <a:prstGeom prst="rect">
            <a:avLst/>
          </a:prstGeom>
        </p:spPr>
      </p:pic>
      <p:pic>
        <p:nvPicPr>
          <p:cNvPr id="5" name="Image 4" descr="Une image contenant table&#10;&#10;Description générée automatiquement">
            <a:extLst>
              <a:ext uri="{FF2B5EF4-FFF2-40B4-BE49-F238E27FC236}">
                <a16:creationId xmlns:a16="http://schemas.microsoft.com/office/drawing/2014/main" id="{1B5AD95A-7F58-2A31-3A73-9A371E807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068" y="3500582"/>
            <a:ext cx="7030441" cy="3201123"/>
          </a:xfrm>
          <a:prstGeom prst="rect">
            <a:avLst/>
          </a:prstGeom>
        </p:spPr>
      </p:pic>
      <p:sp>
        <p:nvSpPr>
          <p:cNvPr id="7" name="ZoneTexte 6">
            <a:extLst>
              <a:ext uri="{FF2B5EF4-FFF2-40B4-BE49-F238E27FC236}">
                <a16:creationId xmlns:a16="http://schemas.microsoft.com/office/drawing/2014/main" id="{AD6207D1-38B8-FFB7-B740-B3F4E2BEA240}"/>
              </a:ext>
            </a:extLst>
          </p:cNvPr>
          <p:cNvSpPr txBox="1"/>
          <p:nvPr/>
        </p:nvSpPr>
        <p:spPr>
          <a:xfrm>
            <a:off x="-448289" y="4871721"/>
            <a:ext cx="6232584" cy="458844"/>
          </a:xfrm>
          <a:prstGeom prst="rect">
            <a:avLst/>
          </a:prstGeom>
          <a:noFill/>
        </p:spPr>
        <p:txBody>
          <a:bodyPr wrap="square">
            <a:spAutoFit/>
          </a:bodyPr>
          <a:lstStyle/>
          <a:p>
            <a:pPr marL="342900" lvl="0" indent="-342900" algn="ctr">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Tableau des fonctions</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ZoneTexte 19">
            <a:extLst>
              <a:ext uri="{FF2B5EF4-FFF2-40B4-BE49-F238E27FC236}">
                <a16:creationId xmlns:a16="http://schemas.microsoft.com/office/drawing/2014/main" id="{BEA04C84-4A1A-EDED-FD96-46FA70A34D01}"/>
              </a:ext>
            </a:extLst>
          </p:cNvPr>
          <p:cNvSpPr txBox="1"/>
          <p:nvPr/>
        </p:nvSpPr>
        <p:spPr>
          <a:xfrm>
            <a:off x="-448289" y="1364696"/>
            <a:ext cx="6232584" cy="458844"/>
          </a:xfrm>
          <a:prstGeom prst="rect">
            <a:avLst/>
          </a:prstGeom>
          <a:noFill/>
        </p:spPr>
        <p:txBody>
          <a:bodyPr wrap="square">
            <a:spAutoFit/>
          </a:bodyPr>
          <a:lstStyle/>
          <a:p>
            <a:pPr marL="342900" lvl="0" indent="-342900" algn="ctr">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Détails des fonctions</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0679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126C63E-8DF6-6B74-0C6B-264DD2DC94CE}"/>
              </a:ext>
            </a:extLst>
          </p:cNvPr>
          <p:cNvSpPr txBox="1"/>
          <p:nvPr/>
        </p:nvSpPr>
        <p:spPr>
          <a:xfrm>
            <a:off x="3044406" y="6125556"/>
            <a:ext cx="6103188" cy="584775"/>
          </a:xfrm>
          <a:prstGeom prst="rect">
            <a:avLst/>
          </a:prstGeom>
          <a:noFill/>
        </p:spPr>
        <p:txBody>
          <a:bodyPr wrap="square">
            <a:spAutoFit/>
          </a:bodyPr>
          <a:lstStyle/>
          <a:p>
            <a:pPr algn="ctr"/>
            <a:r>
              <a:rPr lang="fr-FR" sz="3200" b="1" u="sng" dirty="0">
                <a:solidFill>
                  <a:srgbClr val="FF0000"/>
                </a:solidFill>
              </a:rPr>
              <a:t>Grugeoir à Pommes</a:t>
            </a:r>
          </a:p>
        </p:txBody>
      </p:sp>
      <p:sp>
        <p:nvSpPr>
          <p:cNvPr id="5" name="ZoneTexte 4">
            <a:extLst>
              <a:ext uri="{FF2B5EF4-FFF2-40B4-BE49-F238E27FC236}">
                <a16:creationId xmlns:a16="http://schemas.microsoft.com/office/drawing/2014/main" id="{AA2478AD-62F4-79CE-B034-9B8A73A36455}"/>
              </a:ext>
            </a:extLst>
          </p:cNvPr>
          <p:cNvSpPr txBox="1"/>
          <p:nvPr/>
        </p:nvSpPr>
        <p:spPr>
          <a:xfrm>
            <a:off x="7399309" y="1686185"/>
            <a:ext cx="6103188" cy="458844"/>
          </a:xfrm>
          <a:prstGeom prst="rect">
            <a:avLst/>
          </a:prstGeom>
          <a:noFill/>
        </p:spPr>
        <p:txBody>
          <a:bodyPr wrap="square">
            <a:spAutoFit/>
          </a:bodyPr>
          <a:lstStyle/>
          <a:p>
            <a:pPr marL="342900" lvl="0" indent="-342900" algn="ctr">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Diagramme FAST</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7866086D-9EF5-5A97-994A-5232A121E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61" y="147669"/>
            <a:ext cx="8292473" cy="3535877"/>
          </a:xfrm>
          <a:prstGeom prst="rect">
            <a:avLst/>
          </a:prstGeom>
        </p:spPr>
      </p:pic>
      <p:pic>
        <p:nvPicPr>
          <p:cNvPr id="9" name="Image 8" descr="Une image contenant texte, tableau blanc&#10;&#10;Description générée automatiquement">
            <a:extLst>
              <a:ext uri="{FF2B5EF4-FFF2-40B4-BE49-F238E27FC236}">
                <a16:creationId xmlns:a16="http://schemas.microsoft.com/office/drawing/2014/main" id="{8B644250-8D44-891B-B4F5-80ED298471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4626" y="2917781"/>
            <a:ext cx="3352554" cy="3181821"/>
          </a:xfrm>
          <a:prstGeom prst="rect">
            <a:avLst/>
          </a:prstGeom>
        </p:spPr>
      </p:pic>
      <p:sp>
        <p:nvSpPr>
          <p:cNvPr id="11" name="ZoneTexte 10">
            <a:extLst>
              <a:ext uri="{FF2B5EF4-FFF2-40B4-BE49-F238E27FC236}">
                <a16:creationId xmlns:a16="http://schemas.microsoft.com/office/drawing/2014/main" id="{47A50928-1D7B-5A9D-CCB8-83934066B2AE}"/>
              </a:ext>
            </a:extLst>
          </p:cNvPr>
          <p:cNvSpPr txBox="1"/>
          <p:nvPr/>
        </p:nvSpPr>
        <p:spPr>
          <a:xfrm>
            <a:off x="3522879" y="4279269"/>
            <a:ext cx="6103188" cy="458844"/>
          </a:xfrm>
          <a:prstGeom prst="rect">
            <a:avLst/>
          </a:prstGeom>
          <a:noFill/>
        </p:spPr>
        <p:txBody>
          <a:bodyPr wrap="square">
            <a:spAutoFit/>
          </a:bodyPr>
          <a:lstStyle/>
          <a:p>
            <a:pPr marL="342900" lvl="0" indent="-342900" algn="ctr">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Schéma Cinématique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9133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FB8584-E0AC-E4A2-BF26-42760D4EB872}"/>
              </a:ext>
            </a:extLst>
          </p:cNvPr>
          <p:cNvSpPr txBox="1"/>
          <p:nvPr/>
        </p:nvSpPr>
        <p:spPr>
          <a:xfrm>
            <a:off x="3044406" y="6134182"/>
            <a:ext cx="6103188" cy="584775"/>
          </a:xfrm>
          <a:prstGeom prst="rect">
            <a:avLst/>
          </a:prstGeom>
          <a:noFill/>
        </p:spPr>
        <p:txBody>
          <a:bodyPr wrap="square">
            <a:spAutoFit/>
          </a:bodyPr>
          <a:lstStyle/>
          <a:p>
            <a:pPr algn="ctr"/>
            <a:r>
              <a:rPr lang="fr-FR" sz="3200" b="1" u="sng" dirty="0">
                <a:solidFill>
                  <a:srgbClr val="FF0000"/>
                </a:solidFill>
              </a:rPr>
              <a:t>Grugeoir à Pommes</a:t>
            </a:r>
          </a:p>
        </p:txBody>
      </p:sp>
      <p:sp>
        <p:nvSpPr>
          <p:cNvPr id="15" name="ZoneTexte 14">
            <a:extLst>
              <a:ext uri="{FF2B5EF4-FFF2-40B4-BE49-F238E27FC236}">
                <a16:creationId xmlns:a16="http://schemas.microsoft.com/office/drawing/2014/main" id="{0552E7A6-D9EE-4E5A-19C7-02F031D99C4F}"/>
              </a:ext>
            </a:extLst>
          </p:cNvPr>
          <p:cNvSpPr txBox="1"/>
          <p:nvPr/>
        </p:nvSpPr>
        <p:spPr>
          <a:xfrm>
            <a:off x="-2001377" y="2890853"/>
            <a:ext cx="6103188" cy="458844"/>
          </a:xfrm>
          <a:prstGeom prst="rect">
            <a:avLst/>
          </a:prstGeom>
          <a:noFill/>
        </p:spPr>
        <p:txBody>
          <a:bodyPr wrap="square">
            <a:spAutoFit/>
          </a:bodyPr>
          <a:lstStyle/>
          <a:p>
            <a:pPr marL="342900" lvl="0" indent="-342900" algn="ctr">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Calcul de RDM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Image 15">
            <a:extLst>
              <a:ext uri="{FF2B5EF4-FFF2-40B4-BE49-F238E27FC236}">
                <a16:creationId xmlns:a16="http://schemas.microsoft.com/office/drawing/2014/main" id="{9122F27A-4D01-4D90-C637-A430E29B41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0635" y="139044"/>
            <a:ext cx="4473077" cy="3990242"/>
          </a:xfrm>
          <a:prstGeom prst="rect">
            <a:avLst/>
          </a:prstGeom>
        </p:spPr>
      </p:pic>
      <p:pic>
        <p:nvPicPr>
          <p:cNvPr id="17" name="Image 16" descr="Une image contenant texte, tableau blanc&#10;&#10;Description générée automatiquement">
            <a:extLst>
              <a:ext uri="{FF2B5EF4-FFF2-40B4-BE49-F238E27FC236}">
                <a16:creationId xmlns:a16="http://schemas.microsoft.com/office/drawing/2014/main" id="{57EF6BD9-6268-8C1D-A5D1-A92A9C474E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236" y="139043"/>
            <a:ext cx="5219070" cy="2000475"/>
          </a:xfrm>
          <a:prstGeom prst="rect">
            <a:avLst/>
          </a:prstGeom>
        </p:spPr>
      </p:pic>
      <p:pic>
        <p:nvPicPr>
          <p:cNvPr id="18" name="Image 17" descr="Une image contenant texte, document&#10;&#10;Description générée automatiquement">
            <a:extLst>
              <a:ext uri="{FF2B5EF4-FFF2-40B4-BE49-F238E27FC236}">
                <a16:creationId xmlns:a16="http://schemas.microsoft.com/office/drawing/2014/main" id="{34B77A50-2B96-C2AF-BC01-F99C869F99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2236" y="2236003"/>
            <a:ext cx="5212715" cy="3742862"/>
          </a:xfrm>
          <a:prstGeom prst="rect">
            <a:avLst/>
          </a:prstGeom>
        </p:spPr>
      </p:pic>
      <p:pic>
        <p:nvPicPr>
          <p:cNvPr id="20" name="Image 19" descr="Une image contenant texte&#10;&#10;Description générée automatiquement">
            <a:extLst>
              <a:ext uri="{FF2B5EF4-FFF2-40B4-BE49-F238E27FC236}">
                <a16:creationId xmlns:a16="http://schemas.microsoft.com/office/drawing/2014/main" id="{58B7BAC1-42CC-F3F0-9118-D3DB72FF11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0635" y="4225771"/>
            <a:ext cx="4473077" cy="1753094"/>
          </a:xfrm>
          <a:prstGeom prst="rect">
            <a:avLst/>
          </a:prstGeom>
        </p:spPr>
      </p:pic>
    </p:spTree>
    <p:extLst>
      <p:ext uri="{BB962C8B-B14F-4D97-AF65-F5344CB8AC3E}">
        <p14:creationId xmlns:p14="http://schemas.microsoft.com/office/powerpoint/2010/main" val="2504236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0C03B21-E465-E8B0-0A4A-9DD63E7BFFF1}"/>
              </a:ext>
            </a:extLst>
          </p:cNvPr>
          <p:cNvSpPr txBox="1"/>
          <p:nvPr/>
        </p:nvSpPr>
        <p:spPr>
          <a:xfrm>
            <a:off x="3044406" y="6151436"/>
            <a:ext cx="6103188" cy="584775"/>
          </a:xfrm>
          <a:prstGeom prst="rect">
            <a:avLst/>
          </a:prstGeom>
          <a:noFill/>
        </p:spPr>
        <p:txBody>
          <a:bodyPr wrap="square">
            <a:spAutoFit/>
          </a:bodyPr>
          <a:lstStyle/>
          <a:p>
            <a:pPr algn="ctr"/>
            <a:r>
              <a:rPr lang="fr-FR" sz="3200" b="1" u="sng" dirty="0">
                <a:solidFill>
                  <a:srgbClr val="FF0000"/>
                </a:solidFill>
              </a:rPr>
              <a:t>Grugeoir à Pommes</a:t>
            </a:r>
          </a:p>
        </p:txBody>
      </p:sp>
      <p:sp>
        <p:nvSpPr>
          <p:cNvPr id="5" name="ZoneTexte 4">
            <a:extLst>
              <a:ext uri="{FF2B5EF4-FFF2-40B4-BE49-F238E27FC236}">
                <a16:creationId xmlns:a16="http://schemas.microsoft.com/office/drawing/2014/main" id="{68C59E81-FF0B-7594-BA86-8716B8019AC8}"/>
              </a:ext>
            </a:extLst>
          </p:cNvPr>
          <p:cNvSpPr txBox="1"/>
          <p:nvPr/>
        </p:nvSpPr>
        <p:spPr>
          <a:xfrm>
            <a:off x="-1731481" y="2728754"/>
            <a:ext cx="6103188" cy="458844"/>
          </a:xfrm>
          <a:prstGeom prst="rect">
            <a:avLst/>
          </a:prstGeom>
          <a:noFill/>
        </p:spPr>
        <p:txBody>
          <a:bodyPr wrap="square">
            <a:spAutoFit/>
          </a:bodyPr>
          <a:lstStyle/>
          <a:p>
            <a:pPr marL="342900" lvl="0" indent="-342900" algn="ctr">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Calcul de statique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a:extLst>
              <a:ext uri="{FF2B5EF4-FFF2-40B4-BE49-F238E27FC236}">
                <a16:creationId xmlns:a16="http://schemas.microsoft.com/office/drawing/2014/main" id="{FAE34DF7-E2A5-09EA-A921-0B17459142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3640" y="776184"/>
            <a:ext cx="4768739" cy="4363987"/>
          </a:xfrm>
          <a:prstGeom prst="rect">
            <a:avLst/>
          </a:prstGeom>
        </p:spPr>
      </p:pic>
      <p:pic>
        <p:nvPicPr>
          <p:cNvPr id="7" name="Image 6" descr="Une image contenant texte, reçu, capture d’écran, document&#10;&#10;Description générée automatiquement">
            <a:extLst>
              <a:ext uri="{FF2B5EF4-FFF2-40B4-BE49-F238E27FC236}">
                <a16:creationId xmlns:a16="http://schemas.microsoft.com/office/drawing/2014/main" id="{72B07FE2-2C04-F9F2-A263-8E76EF9525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4222" y="776183"/>
            <a:ext cx="4597876" cy="4363987"/>
          </a:xfrm>
          <a:prstGeom prst="rect">
            <a:avLst/>
          </a:prstGeom>
        </p:spPr>
      </p:pic>
    </p:spTree>
    <p:extLst>
      <p:ext uri="{BB962C8B-B14F-4D97-AF65-F5344CB8AC3E}">
        <p14:creationId xmlns:p14="http://schemas.microsoft.com/office/powerpoint/2010/main" val="2109435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Grugeoir à Pommes</a:t>
            </a:r>
          </a:p>
        </p:txBody>
      </p:sp>
      <p:pic>
        <p:nvPicPr>
          <p:cNvPr id="4" name="Image 3" descr="Une image contenant chaîne&#10;&#10;Description générée automatiquement">
            <a:extLst>
              <a:ext uri="{FF2B5EF4-FFF2-40B4-BE49-F238E27FC236}">
                <a16:creationId xmlns:a16="http://schemas.microsoft.com/office/drawing/2014/main" id="{EA84B2BE-0719-1BF6-79AC-C5F4B38FA7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02023" y="4322643"/>
            <a:ext cx="3219450" cy="1286510"/>
          </a:xfrm>
          <a:prstGeom prst="rect">
            <a:avLst/>
          </a:prstGeom>
        </p:spPr>
      </p:pic>
      <p:pic>
        <p:nvPicPr>
          <p:cNvPr id="5" name="Image 4">
            <a:extLst>
              <a:ext uri="{FF2B5EF4-FFF2-40B4-BE49-F238E27FC236}">
                <a16:creationId xmlns:a16="http://schemas.microsoft.com/office/drawing/2014/main" id="{72B2F623-13E1-5684-CA16-6644EF5B4E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2778" y="3977709"/>
            <a:ext cx="2106104" cy="1958733"/>
          </a:xfrm>
          <a:prstGeom prst="rect">
            <a:avLst/>
          </a:prstGeom>
        </p:spPr>
      </p:pic>
      <p:pic>
        <p:nvPicPr>
          <p:cNvPr id="6" name="Image 5">
            <a:extLst>
              <a:ext uri="{FF2B5EF4-FFF2-40B4-BE49-F238E27FC236}">
                <a16:creationId xmlns:a16="http://schemas.microsoft.com/office/drawing/2014/main" id="{6FE5B61C-DB77-EA82-8150-7FC71A240F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5847" y="145868"/>
            <a:ext cx="5055626" cy="3640927"/>
          </a:xfrm>
          <a:prstGeom prst="rect">
            <a:avLst/>
          </a:prstGeom>
        </p:spPr>
      </p:pic>
      <p:pic>
        <p:nvPicPr>
          <p:cNvPr id="7" name="Image 6">
            <a:extLst>
              <a:ext uri="{FF2B5EF4-FFF2-40B4-BE49-F238E27FC236}">
                <a16:creationId xmlns:a16="http://schemas.microsoft.com/office/drawing/2014/main" id="{CFA6217D-6DFF-DBDD-1729-C088BBA66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527" y="2304337"/>
            <a:ext cx="5078840" cy="3640928"/>
          </a:xfrm>
          <a:prstGeom prst="rect">
            <a:avLst/>
          </a:prstGeom>
        </p:spPr>
      </p:pic>
      <p:sp>
        <p:nvSpPr>
          <p:cNvPr id="9" name="ZoneTexte 8">
            <a:extLst>
              <a:ext uri="{FF2B5EF4-FFF2-40B4-BE49-F238E27FC236}">
                <a16:creationId xmlns:a16="http://schemas.microsoft.com/office/drawing/2014/main" id="{034145A9-DFC2-DA89-E76D-36D8A6F566B4}"/>
              </a:ext>
            </a:extLst>
          </p:cNvPr>
          <p:cNvSpPr txBox="1"/>
          <p:nvPr/>
        </p:nvSpPr>
        <p:spPr>
          <a:xfrm>
            <a:off x="862449" y="811755"/>
            <a:ext cx="6103398" cy="848181"/>
          </a:xfrm>
          <a:prstGeom prst="rect">
            <a:avLst/>
          </a:prstGeom>
          <a:noFill/>
        </p:spPr>
        <p:txBody>
          <a:bodyPr wrap="square">
            <a:spAutoFit/>
          </a:bodyPr>
          <a:lstStyle/>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CAO</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Wingdings" panose="05000000000000000000" pitchFamily="2" charset="2"/>
              <a:buChar char="Ø"/>
              <a:tabLst>
                <a:tab pos="457200" algn="l"/>
              </a:tabLst>
            </a:pPr>
            <a:r>
              <a:rPr lang="fr-FR" sz="2200" b="1" dirty="0">
                <a:effectLst/>
                <a:latin typeface="Calibri" panose="020F0502020204030204" pitchFamily="34" charset="0"/>
                <a:ea typeface="Calibri" panose="020F0502020204030204" pitchFamily="34" charset="0"/>
                <a:cs typeface="Calibri" panose="020F0502020204030204" pitchFamily="34" charset="0"/>
              </a:rPr>
              <a:t>Mise en plan</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 9">
            <a:extLst>
              <a:ext uri="{FF2B5EF4-FFF2-40B4-BE49-F238E27FC236}">
                <a16:creationId xmlns:a16="http://schemas.microsoft.com/office/drawing/2014/main" id="{A2DFA392-D544-16CC-C7F8-A50A90F9CE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23199" y="358271"/>
            <a:ext cx="2452336" cy="1755151"/>
          </a:xfrm>
          <a:prstGeom prst="rect">
            <a:avLst/>
          </a:prstGeom>
        </p:spPr>
      </p:pic>
    </p:spTree>
    <p:extLst>
      <p:ext uri="{BB962C8B-B14F-4D97-AF65-F5344CB8AC3E}">
        <p14:creationId xmlns:p14="http://schemas.microsoft.com/office/powerpoint/2010/main" val="1903276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Grugeoir à Pommes</a:t>
            </a:r>
          </a:p>
        </p:txBody>
      </p:sp>
      <p:sp>
        <p:nvSpPr>
          <p:cNvPr id="4" name="ZoneTexte 3">
            <a:extLst>
              <a:ext uri="{FF2B5EF4-FFF2-40B4-BE49-F238E27FC236}">
                <a16:creationId xmlns:a16="http://schemas.microsoft.com/office/drawing/2014/main" id="{0B230E5F-AE41-29DE-6D72-AAD9640C5236}"/>
              </a:ext>
            </a:extLst>
          </p:cNvPr>
          <p:cNvSpPr txBox="1"/>
          <p:nvPr/>
        </p:nvSpPr>
        <p:spPr>
          <a:xfrm>
            <a:off x="-511114" y="84516"/>
            <a:ext cx="6103188" cy="458844"/>
          </a:xfrm>
          <a:prstGeom prst="rect">
            <a:avLst/>
          </a:prstGeom>
          <a:noFill/>
        </p:spPr>
        <p:txBody>
          <a:bodyPr wrap="square">
            <a:spAutoFit/>
          </a:bodyPr>
          <a:lstStyle/>
          <a:p>
            <a:pPr lvl="0" algn="ctr">
              <a:lnSpc>
                <a:spcPct val="115000"/>
              </a:lnSpc>
              <a:spcAft>
                <a:spcPts val="1000"/>
              </a:spcAft>
              <a:tabLst>
                <a:tab pos="457200" algn="l"/>
              </a:tabLst>
            </a:pPr>
            <a:r>
              <a:rPr lang="fr-FR" sz="2200" b="1" u="sng"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Prix du grugeoir est de </a:t>
            </a:r>
            <a:r>
              <a:rPr lang="fr-FR" sz="2200" b="1" i="1" u="sng" dirty="0">
                <a:solidFill>
                  <a:srgbClr val="FF0000"/>
                </a:solidFill>
                <a:effectLst/>
                <a:latin typeface="Calibri" panose="020F0502020204030204" pitchFamily="34" charset="0"/>
                <a:ea typeface="Calibri" panose="020F0502020204030204" pitchFamily="34" charset="0"/>
              </a:rPr>
              <a:t>10 050.16€</a:t>
            </a:r>
            <a:endParaRPr lang="fr-FR" sz="2200"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 4" descr="Une image contenant table&#10;&#10;Description générée automatiquement">
            <a:extLst>
              <a:ext uri="{FF2B5EF4-FFF2-40B4-BE49-F238E27FC236}">
                <a16:creationId xmlns:a16="http://schemas.microsoft.com/office/drawing/2014/main" id="{2A09EB51-EB26-F369-06BA-EBD4D36916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661" y="669290"/>
            <a:ext cx="4649638" cy="5458068"/>
          </a:xfrm>
          <a:prstGeom prst="rect">
            <a:avLst/>
          </a:prstGeom>
        </p:spPr>
      </p:pic>
      <p:sp>
        <p:nvSpPr>
          <p:cNvPr id="7" name="ZoneTexte 6">
            <a:extLst>
              <a:ext uri="{FF2B5EF4-FFF2-40B4-BE49-F238E27FC236}">
                <a16:creationId xmlns:a16="http://schemas.microsoft.com/office/drawing/2014/main" id="{0A88E0E7-4952-8533-3311-B9D4B4850D87}"/>
              </a:ext>
            </a:extLst>
          </p:cNvPr>
          <p:cNvSpPr txBox="1"/>
          <p:nvPr/>
        </p:nvSpPr>
        <p:spPr>
          <a:xfrm>
            <a:off x="5089585" y="669290"/>
            <a:ext cx="7102415" cy="5971378"/>
          </a:xfrm>
          <a:prstGeom prst="rect">
            <a:avLst/>
          </a:prstGeom>
          <a:noFill/>
        </p:spPr>
        <p:txBody>
          <a:bodyPr wrap="square">
            <a:spAutoFit/>
          </a:bodyPr>
          <a:lstStyle/>
          <a:p>
            <a:pPr>
              <a:lnSpc>
                <a:spcPct val="115000"/>
              </a:lnSpc>
              <a:spcAft>
                <a:spcPts val="1000"/>
              </a:spcAft>
              <a:tabLst>
                <a:tab pos="2522220" algn="l"/>
              </a:tabLst>
            </a:pPr>
            <a:r>
              <a:rPr lang="fr-FR" dirty="0">
                <a:effectLst/>
                <a:latin typeface="Calibri" panose="020F0502020204030204" pitchFamily="34" charset="0"/>
                <a:ea typeface="Calibri" panose="020F0502020204030204" pitchFamily="34" charset="0"/>
                <a:cs typeface="Calibri" panose="020F0502020204030204" pitchFamily="34" charset="0"/>
              </a:rPr>
              <a:t>Le produit utilisé pour nettoyer le grugeoir est </a:t>
            </a:r>
            <a:r>
              <a:rPr lang="fr-FR" b="1" i="1" dirty="0">
                <a:effectLst/>
                <a:latin typeface="Calibri" panose="020F0502020204030204" pitchFamily="34" charset="0"/>
                <a:ea typeface="Calibri" panose="020F0502020204030204" pitchFamily="34" charset="0"/>
                <a:cs typeface="Calibri" panose="020F0502020204030204" pitchFamily="34" charset="0"/>
              </a:rPr>
              <a:t>ACTIPUR ENZYPIN professionnel 552</a:t>
            </a:r>
            <a:r>
              <a:rPr lang="fr-FR" dirty="0">
                <a:effectLst/>
                <a:latin typeface="Calibri" panose="020F0502020204030204" pitchFamily="34" charset="0"/>
                <a:ea typeface="Calibri" panose="020F0502020204030204" pitchFamily="34" charset="0"/>
                <a:cs typeface="Calibri" panose="020F0502020204030204" pitchFamily="34" charset="0"/>
              </a:rPr>
              <a:t>. Il s’agit d’un détergent et désinfectant écologique.</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fr-FR" u="sng" dirty="0">
                <a:effectLst/>
                <a:latin typeface="Calibri" panose="020F0502020204030204" pitchFamily="34" charset="0"/>
                <a:ea typeface="Calibri" panose="020F0502020204030204" pitchFamily="34" charset="0"/>
                <a:cs typeface="Calibri" panose="020F0502020204030204" pitchFamily="34" charset="0"/>
              </a:rPr>
              <a:t>Caractéristiques :</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dirty="0">
                <a:effectLst/>
                <a:latin typeface="Calibri" panose="020F0502020204030204" pitchFamily="34" charset="0"/>
                <a:ea typeface="Calibri" panose="020F0502020204030204" pitchFamily="34" charset="0"/>
                <a:cs typeface="Calibri" panose="020F0502020204030204" pitchFamily="34" charset="0"/>
              </a:rPr>
              <a:t>Contact alimentaire HACCP</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dirty="0">
                <a:effectLst/>
                <a:latin typeface="Calibri" panose="020F0502020204030204" pitchFamily="34" charset="0"/>
                <a:ea typeface="Calibri" panose="020F0502020204030204" pitchFamily="34" charset="0"/>
                <a:cs typeface="Calibri" panose="020F0502020204030204" pitchFamily="34" charset="0"/>
              </a:rPr>
              <a:t>Fabrication Française</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dirty="0">
                <a:effectLst/>
                <a:latin typeface="Calibri" panose="020F0502020204030204" pitchFamily="34" charset="0"/>
                <a:ea typeface="Calibri" panose="020F0502020204030204" pitchFamily="34" charset="0"/>
                <a:cs typeface="Calibri" panose="020F0502020204030204" pitchFamily="34" charset="0"/>
              </a:rPr>
              <a:t>pH compris entre 1.5 et 2.5 donc respecte les normes environnementales EN 14 476 / EN 1276 / EN 13697 / EN 1650</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dirty="0">
                <a:effectLst/>
                <a:latin typeface="Calibri" panose="020F0502020204030204" pitchFamily="34" charset="0"/>
                <a:ea typeface="Calibri" panose="020F0502020204030204" pitchFamily="34" charset="0"/>
                <a:cs typeface="Calibri" panose="020F0502020204030204" pitchFamily="34" charset="0"/>
              </a:rPr>
              <a:t>Bactéricide, levuricide, fongicide, virucide</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dirty="0">
                <a:effectLst/>
                <a:latin typeface="Calibri" panose="020F0502020204030204" pitchFamily="34" charset="0"/>
                <a:ea typeface="Calibri" panose="020F0502020204030204" pitchFamily="34" charset="0"/>
                <a:cs typeface="Calibri" panose="020F0502020204030204" pitchFamily="34" charset="0"/>
              </a:rPr>
              <a:t>98.6% d’ingrédients d’origine végétales et minérales</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tabLst>
                <a:tab pos="457200" algn="l"/>
              </a:tabLst>
            </a:pPr>
            <a:r>
              <a:rPr lang="fr-FR" dirty="0">
                <a:effectLst/>
                <a:latin typeface="Calibri" panose="020F0502020204030204" pitchFamily="34" charset="0"/>
                <a:ea typeface="Calibri" panose="020F0502020204030204" pitchFamily="34" charset="0"/>
                <a:cs typeface="Calibri" panose="020F0502020204030204" pitchFamily="34" charset="0"/>
              </a:rPr>
              <a:t>Ingrédients biodégradables selon la norme OCDE 301</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dirty="0">
                <a:effectLst/>
                <a:latin typeface="Calibri" panose="020F0502020204030204" pitchFamily="34" charset="0"/>
                <a:ea typeface="Calibri" panose="020F0502020204030204" pitchFamily="34" charset="0"/>
                <a:cs typeface="Calibri" panose="020F0502020204030204" pitchFamily="34" charset="0"/>
              </a:rPr>
              <a:t>Les critères d’approbation de la DGCCRF, sur la teneur en chrome et en nickel présents dans les matériaux, définissent les différents types de matériaux inox (304, 316, 430, acier inoxydable) qui peuvent être utilisés dans le secteur alimentaire</a:t>
            </a:r>
            <a:r>
              <a:rPr lang="fr-FR"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 7" descr="Une image contenant texte&#10;&#10;Description générée automatiquement">
            <a:extLst>
              <a:ext uri="{FF2B5EF4-FFF2-40B4-BE49-F238E27FC236}">
                <a16:creationId xmlns:a16="http://schemas.microsoft.com/office/drawing/2014/main" id="{4DC4568F-133A-4805-AB17-FF62F2CF0EF2}"/>
              </a:ext>
            </a:extLst>
          </p:cNvPr>
          <p:cNvPicPr>
            <a:picLocks noChangeAspect="1"/>
          </p:cNvPicPr>
          <p:nvPr/>
        </p:nvPicPr>
        <p:blipFill>
          <a:blip r:embed="rId3"/>
          <a:stretch>
            <a:fillRect/>
          </a:stretch>
        </p:blipFill>
        <p:spPr>
          <a:xfrm>
            <a:off x="10902134" y="1436814"/>
            <a:ext cx="1074205" cy="1654374"/>
          </a:xfrm>
          <a:prstGeom prst="rect">
            <a:avLst/>
          </a:prstGeom>
        </p:spPr>
      </p:pic>
      <p:sp>
        <p:nvSpPr>
          <p:cNvPr id="10" name="ZoneTexte 9">
            <a:extLst>
              <a:ext uri="{FF2B5EF4-FFF2-40B4-BE49-F238E27FC236}">
                <a16:creationId xmlns:a16="http://schemas.microsoft.com/office/drawing/2014/main" id="{5C0E5CD2-0D2A-34DE-C93B-D43C2D9927B5}"/>
              </a:ext>
            </a:extLst>
          </p:cNvPr>
          <p:cNvSpPr txBox="1"/>
          <p:nvPr/>
        </p:nvSpPr>
        <p:spPr>
          <a:xfrm>
            <a:off x="5471331" y="112473"/>
            <a:ext cx="6103188" cy="430887"/>
          </a:xfrm>
          <a:prstGeom prst="rect">
            <a:avLst/>
          </a:prstGeom>
          <a:noFill/>
        </p:spPr>
        <p:txBody>
          <a:bodyPr wrap="square">
            <a:spAutoFit/>
          </a:bodyPr>
          <a:lstStyle/>
          <a:p>
            <a:pPr algn="ctr"/>
            <a:r>
              <a:rPr lang="fr-FR" sz="2200" b="1" u="sng" dirty="0">
                <a:solidFill>
                  <a:srgbClr val="FF0000"/>
                </a:solidFill>
                <a:latin typeface="Calibri" panose="020F0502020204030204" pitchFamily="34" charset="0"/>
                <a:ea typeface="Calibri" panose="020F0502020204030204" pitchFamily="34" charset="0"/>
                <a:cs typeface="Calibri" panose="020F0502020204030204" pitchFamily="34" charset="0"/>
              </a:rPr>
              <a:t>N</a:t>
            </a:r>
            <a:r>
              <a:rPr lang="fr-FR" sz="2200" b="1" u="sng"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ettoyage</a:t>
            </a:r>
            <a:endParaRPr lang="fr-FR" sz="2200" u="sng" dirty="0">
              <a:solidFill>
                <a:srgbClr val="FF0000"/>
              </a:solidFill>
            </a:endParaRPr>
          </a:p>
        </p:txBody>
      </p:sp>
    </p:spTree>
    <p:extLst>
      <p:ext uri="{BB962C8B-B14F-4D97-AF65-F5344CB8AC3E}">
        <p14:creationId xmlns:p14="http://schemas.microsoft.com/office/powerpoint/2010/main" val="635027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pic>
        <p:nvPicPr>
          <p:cNvPr id="2" name="Image 1" descr="Une image contenant métal&#10;&#10;Description générée automatiquement">
            <a:extLst>
              <a:ext uri="{FF2B5EF4-FFF2-40B4-BE49-F238E27FC236}">
                <a16:creationId xmlns:a16="http://schemas.microsoft.com/office/drawing/2014/main" id="{F1AABFA1-0C72-E57A-3A46-4409A53D0D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723" y="1501893"/>
            <a:ext cx="4318580" cy="2936941"/>
          </a:xfrm>
          <a:prstGeom prst="rect">
            <a:avLst/>
          </a:prstGeom>
        </p:spPr>
      </p:pic>
      <p:sp>
        <p:nvSpPr>
          <p:cNvPr id="4" name="Rectangle 2">
            <a:extLst>
              <a:ext uri="{FF2B5EF4-FFF2-40B4-BE49-F238E27FC236}">
                <a16:creationId xmlns:a16="http://schemas.microsoft.com/office/drawing/2014/main" id="{5EB48B92-C243-8E23-C2F0-207BDEE760B8}"/>
              </a:ext>
            </a:extLst>
          </p:cNvPr>
          <p:cNvSpPr>
            <a:spLocks noChangeArrowheads="1"/>
          </p:cNvSpPr>
          <p:nvPr/>
        </p:nvSpPr>
        <p:spPr bwMode="auto">
          <a:xfrm>
            <a:off x="5718699" y="183224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5" name="Rectangle 3">
            <a:extLst>
              <a:ext uri="{FF2B5EF4-FFF2-40B4-BE49-F238E27FC236}">
                <a16:creationId xmlns:a16="http://schemas.microsoft.com/office/drawing/2014/main" id="{C9E1AB78-0A54-3257-0505-82422F82C2D9}"/>
              </a:ext>
            </a:extLst>
          </p:cNvPr>
          <p:cNvSpPr>
            <a:spLocks noChangeArrowheads="1"/>
          </p:cNvSpPr>
          <p:nvPr/>
        </p:nvSpPr>
        <p:spPr bwMode="auto">
          <a:xfrm>
            <a:off x="5962835" y="723595"/>
            <a:ext cx="6004016"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Contexte                                                                     </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Présentation de l’outil</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Comparatif des produits des concurrents </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Caractéristiques de notre produit</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Analyse du besoin</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Diagramme bête à cornes</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Diagramme pieuvre</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cs typeface="Calibri" panose="020F0502020204030204" pitchFamily="34" charset="0"/>
              </a:rPr>
              <a:t>Détail des fonctions</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Tableau des fonctions</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Hiérarchisation des fonctions</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Diagramme FAST </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Schéma cinématique</a:t>
            </a:r>
            <a:endParaRPr kumimoji="0" lang="fr-FR" altLang="fr-FR" sz="2200" b="0" i="0" u="none" strike="noStrike" cap="none" normalizeH="0" baseline="0" dirty="0">
              <a:ln>
                <a:noFill/>
              </a:ln>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Comparaison coût des fonctions </a:t>
            </a:r>
            <a:endParaRPr kumimoji="0" lang="fr-FR" altLang="fr-FR" sz="22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2340297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sp>
        <p:nvSpPr>
          <p:cNvPr id="4" name="ZoneTexte 3">
            <a:extLst>
              <a:ext uri="{FF2B5EF4-FFF2-40B4-BE49-F238E27FC236}">
                <a16:creationId xmlns:a16="http://schemas.microsoft.com/office/drawing/2014/main" id="{6942BAA5-A35B-178C-D4D9-B1794E2A92CF}"/>
              </a:ext>
            </a:extLst>
          </p:cNvPr>
          <p:cNvSpPr txBox="1"/>
          <p:nvPr/>
        </p:nvSpPr>
        <p:spPr>
          <a:xfrm>
            <a:off x="186801" y="707013"/>
            <a:ext cx="11818188" cy="5012654"/>
          </a:xfrm>
          <a:prstGeom prst="rect">
            <a:avLst/>
          </a:prstGeom>
          <a:noFill/>
        </p:spPr>
        <p:txBody>
          <a:bodyPr wrap="square">
            <a:spAutoFit/>
          </a:bodyPr>
          <a:lstStyle/>
          <a:p>
            <a:pPr>
              <a:lnSpc>
                <a:spcPct val="115000"/>
              </a:lnSpc>
              <a:spcAft>
                <a:spcPts val="10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Mme Maréchal dirige l’entreprise du même nom qui est spécialisée dans la fabrication de portails pour les collectivités locales. Ses principaux clients sont donc les bâtiments administratifs, mairies, écoles, collèges.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Elle doit à la fois faire face à un accroissement d’activité car son entreprise gagne de plus en plus d’appels d’offres et aussi apaiser le climat social de son atelier.</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En effet l’ambiance est délétère depuis un accident à l’atelier meulage. Victor le délégué syndical et Sandrine la responsable QHSE poussent Mme Maréchal à trouver une solution moins contraignante et plus sécurisante pour le ponçage des soudures et découpage des tubes.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Mme Maréchal contacte le bureau d’études pour trouver la meilleure solution. Elle arrive avec un budget de 35000 euros par poste de travail et veut installer 2 unités de ponçage et découpage, elle veut une étude avec une entreprise locale au pire une entreprise française.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3000"/>
              </a:lnSpc>
              <a:spcAft>
                <a:spcPts val="200"/>
              </a:spcAft>
              <a:buFont typeface="Wingdings" panose="05000000000000000000" pitchFamily="2" charset="2"/>
              <a:buChar char="Ø"/>
            </a:pP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Mme Mar</a:t>
            </a:r>
            <a:r>
              <a:rPr lang="fr-FR" sz="2000" b="1" kern="1200" dirty="0">
                <a:solidFill>
                  <a:srgbClr val="FF0000"/>
                </a:solidFill>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chal dirige une entreprise de m</a:t>
            </a:r>
            <a:r>
              <a:rPr lang="fr-FR" sz="2000" b="1" kern="1200" dirty="0">
                <a:solidFill>
                  <a:srgbClr val="FF0000"/>
                </a:solidFill>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tallerie (portails m</a:t>
            </a:r>
            <a:r>
              <a:rPr lang="fr-FR" sz="2000" b="1" kern="1200" dirty="0">
                <a:solidFill>
                  <a:srgbClr val="FF0000"/>
                </a:solidFill>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talliques) </a:t>
            </a:r>
            <a:endParaRPr lang="fr-FR"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3000"/>
              </a:lnSpc>
              <a:spcAft>
                <a:spcPts val="200"/>
              </a:spcAft>
              <a:buFont typeface="Wingdings" panose="05000000000000000000" pitchFamily="2" charset="2"/>
              <a:buChar char="Ø"/>
            </a:pP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But : Faire face </a:t>
            </a:r>
            <a:r>
              <a:rPr lang="fr-FR" sz="2000" b="1" kern="1200" dirty="0">
                <a:solidFill>
                  <a:srgbClr val="FF0000"/>
                </a:solidFill>
                <a:effectLst/>
                <a:latin typeface="Franklin Gothic Book" panose="020B0503020102020204" pitchFamily="34" charset="0"/>
                <a:ea typeface="Times New Roman" panose="02020603050405020304" pitchFamily="18" charset="0"/>
                <a:cs typeface="Times New Roman" panose="02020603050405020304" pitchFamily="18" charset="0"/>
              </a:rPr>
              <a:t>à</a:t>
            </a: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l</a:t>
            </a:r>
            <a:r>
              <a:rPr lang="fr-FR" sz="2000" b="1" kern="1200" dirty="0">
                <a:solidFill>
                  <a:srgbClr val="FF0000"/>
                </a:solidFill>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accroissement d</a:t>
            </a:r>
            <a:r>
              <a:rPr lang="fr-FR" sz="2000" b="1" kern="1200" dirty="0">
                <a:solidFill>
                  <a:srgbClr val="FF0000"/>
                </a:solidFill>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activit</a:t>
            </a:r>
            <a:r>
              <a:rPr lang="fr-FR" sz="2000" b="1" kern="1200" dirty="0">
                <a:solidFill>
                  <a:srgbClr val="FF0000"/>
                </a:solidFill>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3000"/>
              </a:lnSpc>
              <a:spcAft>
                <a:spcPts val="200"/>
              </a:spcAft>
              <a:buFont typeface="Wingdings" panose="05000000000000000000" pitchFamily="2" charset="2"/>
              <a:buChar char="Ø"/>
            </a:pP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Apr</a:t>
            </a:r>
            <a:r>
              <a:rPr lang="fr-FR" sz="2000" b="1" kern="1200" dirty="0">
                <a:solidFill>
                  <a:srgbClr val="FF0000"/>
                </a:solidFill>
                <a:effectLst/>
                <a:latin typeface="Franklin Gothic Book" panose="020B0503020102020204" pitchFamily="34" charset="0"/>
                <a:ea typeface="Times New Roman" panose="02020603050405020304" pitchFamily="18" charset="0"/>
                <a:cs typeface="Times New Roman" panose="02020603050405020304" pitchFamily="18" charset="0"/>
              </a:rPr>
              <a:t>è</a:t>
            </a: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s un accident de travail, </a:t>
            </a:r>
            <a:r>
              <a:rPr lang="fr-FR" sz="2000" b="1" kern="1200" dirty="0">
                <a:solidFill>
                  <a:srgbClr val="FF0000"/>
                </a:solidFill>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viter que cela se reproduise</a:t>
            </a:r>
            <a:endParaRPr lang="fr-FR"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3000"/>
              </a:lnSpc>
              <a:spcAft>
                <a:spcPts val="200"/>
              </a:spcAft>
              <a:buFont typeface="Wingdings" panose="05000000000000000000" pitchFamily="2" charset="2"/>
              <a:buChar char="Ø"/>
            </a:pPr>
            <a:r>
              <a:rPr lang="fr-FR" sz="20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Budget de 70 000 euros pour 2 EXOTOOLS</a:t>
            </a:r>
            <a:endParaRPr lang="fr-FR"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1F3F13A9-19C0-330D-DAF2-FD7143CCB347}"/>
              </a:ext>
            </a:extLst>
          </p:cNvPr>
          <p:cNvSpPr txBox="1"/>
          <p:nvPr/>
        </p:nvSpPr>
        <p:spPr>
          <a:xfrm>
            <a:off x="3044301" y="145868"/>
            <a:ext cx="6103188" cy="461665"/>
          </a:xfrm>
          <a:prstGeom prst="rect">
            <a:avLst/>
          </a:prstGeom>
          <a:noFill/>
        </p:spPr>
        <p:txBody>
          <a:bodyPr wrap="square">
            <a:spAutoFit/>
          </a:bodyPr>
          <a:lstStyle/>
          <a:p>
            <a:pPr marR="0" lvl="0" algn="ctr" defTabSz="914400" rtl="0" eaLnBrk="0" fontAlgn="base" latinLnBrk="0" hangingPunct="0">
              <a:lnSpc>
                <a:spcPct val="100000"/>
              </a:lnSpc>
              <a:spcBef>
                <a:spcPct val="0"/>
              </a:spcBef>
              <a:spcAft>
                <a:spcPct val="0"/>
              </a:spcAft>
              <a:buClrTx/>
              <a:buSzTx/>
              <a:tabLst/>
            </a:pPr>
            <a:r>
              <a:rPr kumimoji="0" lang="fr-FR" altLang="fr-FR" sz="2400" b="1" i="0" u="sng"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Contexte </a:t>
            </a:r>
            <a:r>
              <a:rPr kumimoji="0" lang="fr-FR" altLang="fr-FR" sz="18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endParaRPr kumimoji="0" lang="fr-FR" altLang="fr-FR" sz="1800" b="0" i="0" u="none" strike="noStrike" cap="none" normalizeH="0" baseline="0" dirty="0">
              <a:ln>
                <a:noFill/>
              </a:ln>
              <a:effectLst/>
            </a:endParaRPr>
          </a:p>
        </p:txBody>
      </p:sp>
    </p:spTree>
    <p:extLst>
      <p:ext uri="{BB962C8B-B14F-4D97-AF65-F5344CB8AC3E}">
        <p14:creationId xmlns:p14="http://schemas.microsoft.com/office/powerpoint/2010/main" val="4261339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sp>
        <p:nvSpPr>
          <p:cNvPr id="6" name="ZoneTexte 5">
            <a:extLst>
              <a:ext uri="{FF2B5EF4-FFF2-40B4-BE49-F238E27FC236}">
                <a16:creationId xmlns:a16="http://schemas.microsoft.com/office/drawing/2014/main" id="{EF67E2A6-C9D1-426D-9A84-2E04504AC9A5}"/>
              </a:ext>
            </a:extLst>
          </p:cNvPr>
          <p:cNvSpPr txBox="1"/>
          <p:nvPr/>
        </p:nvSpPr>
        <p:spPr>
          <a:xfrm>
            <a:off x="196251" y="400634"/>
            <a:ext cx="6103188" cy="3977243"/>
          </a:xfrm>
          <a:prstGeom prst="rect">
            <a:avLst/>
          </a:prstGeom>
          <a:noFill/>
        </p:spPr>
        <p:txBody>
          <a:bodyPr wrap="square">
            <a:spAutoFit/>
          </a:bodyPr>
          <a:lstStyle/>
          <a:p>
            <a:pPr algn="ctr">
              <a:lnSpc>
                <a:spcPct val="115000"/>
              </a:lnSpc>
              <a:spcAft>
                <a:spcPts val="1000"/>
              </a:spcAft>
            </a:pPr>
            <a:r>
              <a:rPr lang="fr-FR" sz="2000" b="1" u="sng" kern="1200"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Avantages</a:t>
            </a:r>
            <a:endParaRPr lang="fr-FR" sz="20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93000"/>
              </a:lnSpc>
              <a:spcAft>
                <a:spcPts val="200"/>
              </a:spcAft>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Pouvoir l</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utiliser en tant que gaucher et droitier, et toutes personnes handicap</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es, de diff</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rentes tailles</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93000"/>
              </a:lnSpc>
              <a:spcAft>
                <a:spcPts val="200"/>
              </a:spcAft>
              <a:buFont typeface="Wingdings" panose="05000000000000000000" pitchFamily="2" charset="2"/>
              <a:buChar char="Ø"/>
            </a:pP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viter les accidents</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93000"/>
              </a:lnSpc>
              <a:spcAft>
                <a:spcPts val="200"/>
              </a:spcAft>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Am</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liorer la productivit</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 : la rapidit</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93000"/>
              </a:lnSpc>
              <a:spcAft>
                <a:spcPts val="200"/>
              </a:spcAft>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Permet de faire des t</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â</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ches r</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p</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titives sans efforts pour l</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utilisateur</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93000"/>
              </a:lnSpc>
              <a:spcAft>
                <a:spcPts val="200"/>
              </a:spcAft>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Meilleure pr</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cision</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Id</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al assistant meulage : simplicit</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 force, protection (contre vibrations)</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5">
            <a:extLst>
              <a:ext uri="{FF2B5EF4-FFF2-40B4-BE49-F238E27FC236}">
                <a16:creationId xmlns:a16="http://schemas.microsoft.com/office/drawing/2014/main" id="{17DEEBB4-0DCB-DAF4-92E0-435579C448A6}"/>
              </a:ext>
            </a:extLst>
          </p:cNvPr>
          <p:cNvSpPr>
            <a:spLocks noChangeArrowheads="1"/>
          </p:cNvSpPr>
          <p:nvPr/>
        </p:nvSpPr>
        <p:spPr bwMode="auto">
          <a:xfrm>
            <a:off x="8628571" y="400634"/>
            <a:ext cx="2187613"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sng" strike="noStrike" cap="none" normalizeH="0" baseline="0" dirty="0">
                <a:ln>
                  <a:noFill/>
                </a:ln>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Aspect s</a:t>
            </a:r>
            <a:r>
              <a:rPr kumimoji="0" lang="fr-FR" altLang="fr-FR" sz="2000" b="1" i="0" u="sng"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é</a:t>
            </a:r>
            <a:r>
              <a:rPr kumimoji="0" lang="fr-FR" altLang="fr-FR" sz="2000" b="1" i="0" u="sng" strike="noStrike" cap="none" normalizeH="0" baseline="0" dirty="0">
                <a:ln>
                  <a:noFill/>
                </a:ln>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curit</a:t>
            </a:r>
            <a:r>
              <a:rPr kumimoji="0" lang="fr-FR" altLang="fr-FR" sz="2000" b="1" i="0" u="sng"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é</a:t>
            </a:r>
            <a:endParaRPr kumimoji="0" lang="fr-FR" altLang="fr-FR" sz="800" b="0" i="0" u="sng" strike="noStrike" cap="none" normalizeH="0" baseline="0" dirty="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3076" name="Image 3">
            <a:extLst>
              <a:ext uri="{FF2B5EF4-FFF2-40B4-BE49-F238E27FC236}">
                <a16:creationId xmlns:a16="http://schemas.microsoft.com/office/drawing/2014/main" id="{8B35757F-91E3-84C0-043A-9E21DD4809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256" t="29111" r="58771" b="24352"/>
          <a:stretch>
            <a:fillRect/>
          </a:stretch>
        </p:blipFill>
        <p:spPr bwMode="auto">
          <a:xfrm>
            <a:off x="8180685" y="2812803"/>
            <a:ext cx="2187575" cy="14224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DC7BAA7B-3F9F-3733-598E-AE14F56E775E}"/>
              </a:ext>
            </a:extLst>
          </p:cNvPr>
          <p:cNvSpPr>
            <a:spLocks noChangeArrowheads="1"/>
          </p:cNvSpPr>
          <p:nvPr/>
        </p:nvSpPr>
        <p:spPr bwMode="auto">
          <a:xfrm>
            <a:off x="6679000" y="828466"/>
            <a:ext cx="5190946" cy="1908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Pas de risques d’accidents du travail : bloque les mouvements dangereux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1" i="0" u="none" strike="noStrike" cap="none" normalizeH="0" baseline="0" dirty="0">
              <a:ln>
                <a:noFill/>
              </a:ln>
              <a:effectLs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000" b="1"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But : aider l’humain</a:t>
            </a:r>
            <a:endParaRPr kumimoji="0" lang="fr-FR" altLang="fr-FR" sz="2000" b="1" i="0" u="none" strike="noStrike" cap="none" normalizeH="0" baseline="0" dirty="0">
              <a:ln>
                <a:noFill/>
              </a:ln>
              <a:effectLst/>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000" b="1"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Ergonomique : léger et moins de vibrations </a:t>
            </a:r>
            <a:endParaRPr kumimoji="0" lang="fr-FR" altLang="fr-FR" sz="20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9" name="Image 8">
            <a:extLst>
              <a:ext uri="{FF2B5EF4-FFF2-40B4-BE49-F238E27FC236}">
                <a16:creationId xmlns:a16="http://schemas.microsoft.com/office/drawing/2014/main" id="{F7865F98-3883-5DB0-E15A-31F0E687D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9862" y="4753507"/>
            <a:ext cx="2649220" cy="998220"/>
          </a:xfrm>
          <a:prstGeom prst="rect">
            <a:avLst/>
          </a:prstGeom>
        </p:spPr>
      </p:pic>
    </p:spTree>
    <p:extLst>
      <p:ext uri="{BB962C8B-B14F-4D97-AF65-F5344CB8AC3E}">
        <p14:creationId xmlns:p14="http://schemas.microsoft.com/office/powerpoint/2010/main" val="1263098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pic>
        <p:nvPicPr>
          <p:cNvPr id="2" name="Image 1" descr="Une image contenant table&#10;&#10;Description générée automatiquement">
            <a:extLst>
              <a:ext uri="{FF2B5EF4-FFF2-40B4-BE49-F238E27FC236}">
                <a16:creationId xmlns:a16="http://schemas.microsoft.com/office/drawing/2014/main" id="{A1467A3F-3A7E-D51E-934D-89B8C458B0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041" y="887090"/>
            <a:ext cx="10417917" cy="1623197"/>
          </a:xfrm>
          <a:prstGeom prst="rect">
            <a:avLst/>
          </a:prstGeom>
        </p:spPr>
      </p:pic>
      <p:sp>
        <p:nvSpPr>
          <p:cNvPr id="5" name="ZoneTexte 4">
            <a:extLst>
              <a:ext uri="{FF2B5EF4-FFF2-40B4-BE49-F238E27FC236}">
                <a16:creationId xmlns:a16="http://schemas.microsoft.com/office/drawing/2014/main" id="{925DCCB9-11C8-FA96-F369-6F06E9553B3E}"/>
              </a:ext>
            </a:extLst>
          </p:cNvPr>
          <p:cNvSpPr txBox="1"/>
          <p:nvPr/>
        </p:nvSpPr>
        <p:spPr>
          <a:xfrm>
            <a:off x="3044511" y="255280"/>
            <a:ext cx="6103188" cy="430887"/>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Comparatif des produits des concurrents </a:t>
            </a:r>
            <a:endParaRPr kumimoji="0" lang="fr-FR" altLang="fr-FR" sz="2200" b="0" i="0" u="none" strike="noStrike" cap="none" normalizeH="0" baseline="0" dirty="0">
              <a:ln>
                <a:noFill/>
              </a:ln>
              <a:effectLst/>
            </a:endParaRPr>
          </a:p>
        </p:txBody>
      </p:sp>
      <p:pic>
        <p:nvPicPr>
          <p:cNvPr id="6" name="Image 5" descr="Une image contenant outil&#10;&#10;Description générée automatiquement">
            <a:extLst>
              <a:ext uri="{FF2B5EF4-FFF2-40B4-BE49-F238E27FC236}">
                <a16:creationId xmlns:a16="http://schemas.microsoft.com/office/drawing/2014/main" id="{626DA91F-23C0-9F0E-A0E2-C312ACE4B8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7041" y="2922528"/>
            <a:ext cx="2369820" cy="2444750"/>
          </a:xfrm>
          <a:prstGeom prst="rect">
            <a:avLst/>
          </a:prstGeom>
        </p:spPr>
      </p:pic>
      <p:pic>
        <p:nvPicPr>
          <p:cNvPr id="7" name="Image 6">
            <a:extLst>
              <a:ext uri="{FF2B5EF4-FFF2-40B4-BE49-F238E27FC236}">
                <a16:creationId xmlns:a16="http://schemas.microsoft.com/office/drawing/2014/main" id="{C9988553-12AA-CD48-109C-33447893CC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4891" y="3073658"/>
            <a:ext cx="2482215" cy="2293620"/>
          </a:xfrm>
          <a:prstGeom prst="rect">
            <a:avLst/>
          </a:prstGeom>
        </p:spPr>
      </p:pic>
      <p:pic>
        <p:nvPicPr>
          <p:cNvPr id="8" name="Image 7" descr="Une image contenant outil&#10;&#10;Description générée automatiquement">
            <a:extLst>
              <a:ext uri="{FF2B5EF4-FFF2-40B4-BE49-F238E27FC236}">
                <a16:creationId xmlns:a16="http://schemas.microsoft.com/office/drawing/2014/main" id="{E3F3D28D-B037-2B1F-6C85-4126FE0790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6478" y="3636903"/>
            <a:ext cx="3078480" cy="1730375"/>
          </a:xfrm>
          <a:prstGeom prst="rect">
            <a:avLst/>
          </a:prstGeom>
        </p:spPr>
      </p:pic>
    </p:spTree>
    <p:extLst>
      <p:ext uri="{BB962C8B-B14F-4D97-AF65-F5344CB8AC3E}">
        <p14:creationId xmlns:p14="http://schemas.microsoft.com/office/powerpoint/2010/main" val="1464693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C72108A5-CE2C-4966-B863-66581E6E4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9">
            <a:extLst>
              <a:ext uri="{FF2B5EF4-FFF2-40B4-BE49-F238E27FC236}">
                <a16:creationId xmlns:a16="http://schemas.microsoft.com/office/drawing/2014/main" id="{34DF22E0-9870-4CBF-AA3A-D710A9D8D9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6" name="Straight Connector 11">
            <a:extLst>
              <a:ext uri="{FF2B5EF4-FFF2-40B4-BE49-F238E27FC236}">
                <a16:creationId xmlns:a16="http://schemas.microsoft.com/office/drawing/2014/main" id="{4348DA73-B56C-4BAB-9988-C048297EF4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2" name="Tableau 1">
            <a:extLst>
              <a:ext uri="{FF2B5EF4-FFF2-40B4-BE49-F238E27FC236}">
                <a16:creationId xmlns:a16="http://schemas.microsoft.com/office/drawing/2014/main" id="{D637FE02-9DDB-B43D-8A29-BB8E5504CF47}"/>
              </a:ext>
            </a:extLst>
          </p:cNvPr>
          <p:cNvGraphicFramePr>
            <a:graphicFrameLocks noGrp="1"/>
          </p:cNvGraphicFramePr>
          <p:nvPr>
            <p:extLst>
              <p:ext uri="{D42A27DB-BD31-4B8C-83A1-F6EECF244321}">
                <p14:modId xmlns:p14="http://schemas.microsoft.com/office/powerpoint/2010/main" val="2390135647"/>
              </p:ext>
            </p:extLst>
          </p:nvPr>
        </p:nvGraphicFramePr>
        <p:xfrm>
          <a:off x="7183713" y="650187"/>
          <a:ext cx="4659071" cy="5473686"/>
        </p:xfrm>
        <a:graphic>
          <a:graphicData uri="http://schemas.openxmlformats.org/drawingml/2006/table">
            <a:tbl>
              <a:tblPr/>
              <a:tblGrid>
                <a:gridCol w="2321589">
                  <a:extLst>
                    <a:ext uri="{9D8B030D-6E8A-4147-A177-3AD203B41FA5}">
                      <a16:colId xmlns:a16="http://schemas.microsoft.com/office/drawing/2014/main" val="1266488216"/>
                    </a:ext>
                  </a:extLst>
                </a:gridCol>
                <a:gridCol w="2337482">
                  <a:extLst>
                    <a:ext uri="{9D8B030D-6E8A-4147-A177-3AD203B41FA5}">
                      <a16:colId xmlns:a16="http://schemas.microsoft.com/office/drawing/2014/main" val="2598732224"/>
                    </a:ext>
                  </a:extLst>
                </a:gridCol>
              </a:tblGrid>
              <a:tr h="296313">
                <a:tc gridSpan="2">
                  <a:txBody>
                    <a:bodyPr/>
                    <a:lstStyle/>
                    <a:p>
                      <a:pPr algn="ctr" fontAlgn="ctr">
                        <a:lnSpc>
                          <a:spcPct val="115000"/>
                        </a:lnSpc>
                        <a:spcBef>
                          <a:spcPts val="0"/>
                        </a:spcBef>
                        <a:spcAft>
                          <a:spcPts val="1000"/>
                        </a:spcAft>
                      </a:pPr>
                      <a:r>
                        <a:rPr lang="fr-FR" sz="1800" b="1"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CARACTERISATION</a:t>
                      </a:r>
                      <a:endParaRPr lang="fr-FR" sz="1800" b="0" i="0" u="none" strike="noStrike">
                        <a:solidFill>
                          <a:schemeClr val="tx1"/>
                        </a:solidFill>
                        <a:effectLst/>
                        <a:latin typeface="Arial" panose="020B0604020202020204" pitchFamily="34" charset="0"/>
                      </a:endParaRPr>
                    </a:p>
                  </a:txBody>
                  <a:tcPr marL="61095" marR="61095" marT="30548" marB="3054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774740218"/>
                  </a:ext>
                </a:extLst>
              </a:tr>
              <a:tr h="239036">
                <a:tc>
                  <a:txBody>
                    <a:bodyPr/>
                    <a:lstStyle/>
                    <a:p>
                      <a:pPr algn="ctr" fontAlgn="ctr">
                        <a:lnSpc>
                          <a:spcPct val="115000"/>
                        </a:lnSpc>
                        <a:spcBef>
                          <a:spcPts val="0"/>
                        </a:spcBef>
                        <a:spcAft>
                          <a:spcPts val="1000"/>
                        </a:spcAft>
                      </a:pPr>
                      <a:r>
                        <a:rPr lang="fr-FR" sz="1800" b="1"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Valeur</a:t>
                      </a:r>
                      <a:endParaRPr lang="fr-FR" sz="1800" b="0" i="0" u="none" strike="noStrike" dirty="0">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1"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Critère</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963626"/>
                  </a:ext>
                </a:extLst>
              </a:tr>
              <a:tr h="239036">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 M/S</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Vitesse de déplacement</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7049424"/>
                  </a:ext>
                </a:extLst>
              </a:tr>
              <a:tr h="239036">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250 N</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Force Maxi</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4240107"/>
                  </a:ext>
                </a:extLst>
              </a:tr>
              <a:tr h="239036">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8,4KG</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Masse</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6457541"/>
                  </a:ext>
                </a:extLst>
              </a:tr>
              <a:tr h="239036">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2200x200x180mm</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Dimension en service</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9079220"/>
                  </a:ext>
                </a:extLst>
              </a:tr>
              <a:tr h="239036">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1500x200x180</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Dimension rangé</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2965559"/>
                  </a:ext>
                </a:extLst>
              </a:tr>
              <a:tr h="239036">
                <a:tc>
                  <a:txBody>
                    <a:bodyPr/>
                    <a:lstStyle/>
                    <a:p>
                      <a:pPr algn="ctr" fontAlgn="ctr">
                        <a:lnSpc>
                          <a:spcPct val="115000"/>
                        </a:lnSpc>
                        <a:spcBef>
                          <a:spcPts val="0"/>
                        </a:spcBef>
                        <a:spcAft>
                          <a:spcPts val="1000"/>
                        </a:spcAft>
                      </a:pPr>
                      <a:r>
                        <a:rPr lang="fr-FR" sz="18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1100mm</a:t>
                      </a:r>
                      <a:endParaRPr lang="fr-FR" sz="1800" b="0" i="0" u="none" strike="noStrike" dirty="0">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Course horizontal</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4113336"/>
                  </a:ext>
                </a:extLst>
              </a:tr>
              <a:tr h="215616">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IP 54</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Protection</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454602"/>
                  </a:ext>
                </a:extLst>
              </a:tr>
              <a:tr h="215616">
                <a:tc>
                  <a:txBody>
                    <a:bodyPr/>
                    <a:lstStyle/>
                    <a:p>
                      <a:pPr algn="ctr" fontAlgn="ctr">
                        <a:lnSpc>
                          <a:spcPct val="115000"/>
                        </a:lnSpc>
                        <a:spcBef>
                          <a:spcPts val="0"/>
                        </a:spcBef>
                        <a:spcAft>
                          <a:spcPts val="1000"/>
                        </a:spcAft>
                      </a:pPr>
                      <a:r>
                        <a:rPr lang="pt-B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 à 6h Recharger en 4h</a:t>
                      </a:r>
                      <a:endParaRPr lang="pt-B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Autonomie</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4309186"/>
                  </a:ext>
                </a:extLst>
              </a:tr>
              <a:tr h="215616">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650 w 48v DC</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Puissance électrique maxi</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6500301"/>
                  </a:ext>
                </a:extLst>
              </a:tr>
              <a:tr h="402975">
                <a:tc>
                  <a:txBody>
                    <a:bodyPr/>
                    <a:lstStyle/>
                    <a:p>
                      <a:pPr algn="ctr" fontAlgn="ctr">
                        <a:lnSpc>
                          <a:spcPct val="115000"/>
                        </a:lnSpc>
                        <a:spcBef>
                          <a:spcPts val="0"/>
                        </a:spcBef>
                        <a:spcAft>
                          <a:spcPts val="1000"/>
                        </a:spcAft>
                      </a:pPr>
                      <a:r>
                        <a:rPr lang="fr-FR" sz="18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ACZ68-800/X35-800</a:t>
                      </a:r>
                      <a:endParaRPr lang="fr-FR" sz="1800" b="0" i="0" u="none" strike="noStrike" dirty="0">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Norme AFNOR Mécanique et ergonomique</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2185103"/>
                  </a:ext>
                </a:extLst>
              </a:tr>
              <a:tr h="215616">
                <a:tc>
                  <a:txBody>
                    <a:bodyPr/>
                    <a:lstStyle/>
                    <a:p>
                      <a:pPr algn="ctr" fontAlgn="ctr">
                        <a:lnSpc>
                          <a:spcPct val="115000"/>
                        </a:lnSpc>
                        <a:spcBef>
                          <a:spcPts val="0"/>
                        </a:spcBef>
                        <a:spcAft>
                          <a:spcPts val="1000"/>
                        </a:spcAft>
                      </a:pPr>
                      <a:r>
                        <a:rPr lang="fr-FR" sz="18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EPI</a:t>
                      </a:r>
                      <a:endParaRPr lang="fr-FR" sz="1800" b="0" i="0" u="none" strike="noStrike" dirty="0">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Sécurité</a:t>
                      </a:r>
                      <a:endParaRPr lang="fr-FR" sz="1800" b="0" i="0" u="none" strike="noStrike" dirty="0">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3931013"/>
                  </a:ext>
                </a:extLst>
              </a:tr>
              <a:tr h="215616">
                <a:tc>
                  <a:txBody>
                    <a:bodyPr/>
                    <a:lstStyle/>
                    <a:p>
                      <a:pPr algn="ctr" fontAlgn="ctr">
                        <a:lnSpc>
                          <a:spcPct val="115000"/>
                        </a:lnSpc>
                        <a:spcBef>
                          <a:spcPts val="0"/>
                        </a:spcBef>
                        <a:spcAft>
                          <a:spcPts val="1000"/>
                        </a:spcAft>
                      </a:pPr>
                      <a:r>
                        <a:rPr lang="fr-FR" sz="1800" b="0" i="0" u="none" strike="noStrike" kern="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a:t>
                      </a:r>
                      <a:endParaRPr lang="fr-FR" sz="1800" b="0" i="0" u="none" strike="noStrike">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fr-FR" sz="1800" b="0" i="0" u="none" strike="noStrike"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Norme européenne</a:t>
                      </a:r>
                      <a:endParaRPr lang="fr-FR" sz="1800" b="0" i="0" u="none" strike="noStrike" dirty="0">
                        <a:solidFill>
                          <a:schemeClr val="tx1"/>
                        </a:solidFill>
                        <a:effectLst/>
                        <a:latin typeface="Arial" panose="020B0604020202020204" pitchFamily="34" charset="0"/>
                      </a:endParaRPr>
                    </a:p>
                  </a:txBody>
                  <a:tcPr marL="3818" marR="3818" marT="381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5875692"/>
                  </a:ext>
                </a:extLst>
              </a:tr>
            </a:tbl>
          </a:graphicData>
        </a:graphic>
      </p:graphicFrame>
      <p:sp>
        <p:nvSpPr>
          <p:cNvPr id="5" name="ZoneTexte 4">
            <a:extLst>
              <a:ext uri="{FF2B5EF4-FFF2-40B4-BE49-F238E27FC236}">
                <a16:creationId xmlns:a16="http://schemas.microsoft.com/office/drawing/2014/main" id="{623199CE-CE44-BBFB-FB57-2A3EFEF4F603}"/>
              </a:ext>
            </a:extLst>
          </p:cNvPr>
          <p:cNvSpPr txBox="1"/>
          <p:nvPr/>
        </p:nvSpPr>
        <p:spPr>
          <a:xfrm>
            <a:off x="3044406" y="6128275"/>
            <a:ext cx="6103188" cy="584775"/>
          </a:xfrm>
          <a:prstGeom prst="rect">
            <a:avLst/>
          </a:prstGeom>
          <a:noFill/>
        </p:spPr>
        <p:txBody>
          <a:bodyPr wrap="square">
            <a:spAutoFit/>
          </a:bodyPr>
          <a:lstStyle/>
          <a:p>
            <a:pPr algn="ctr"/>
            <a:r>
              <a:rPr lang="fr-FR" sz="3200" b="1" u="sng" dirty="0">
                <a:solidFill>
                  <a:srgbClr val="FF0000"/>
                </a:solidFill>
              </a:rPr>
              <a:t>EXOTOOL</a:t>
            </a:r>
          </a:p>
        </p:txBody>
      </p:sp>
      <p:sp>
        <p:nvSpPr>
          <p:cNvPr id="7" name="ZoneTexte 6">
            <a:extLst>
              <a:ext uri="{FF2B5EF4-FFF2-40B4-BE49-F238E27FC236}">
                <a16:creationId xmlns:a16="http://schemas.microsoft.com/office/drawing/2014/main" id="{2D811C27-AAB5-3C6F-C29D-A78D477EB335}"/>
              </a:ext>
            </a:extLst>
          </p:cNvPr>
          <p:cNvSpPr txBox="1"/>
          <p:nvPr/>
        </p:nvSpPr>
        <p:spPr>
          <a:xfrm>
            <a:off x="7306933" y="75280"/>
            <a:ext cx="4412630" cy="430887"/>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Caractéristiques de notre produit</a:t>
            </a:r>
            <a:endParaRPr kumimoji="0" lang="fr-FR" altLang="fr-FR" sz="2200" b="0" i="0" u="none" strike="noStrike" cap="none" normalizeH="0" baseline="0" dirty="0">
              <a:ln>
                <a:noFill/>
              </a:ln>
              <a:effectLst/>
            </a:endParaRPr>
          </a:p>
        </p:txBody>
      </p:sp>
      <p:sp>
        <p:nvSpPr>
          <p:cNvPr id="25" name="ZoneTexte 24">
            <a:extLst>
              <a:ext uri="{FF2B5EF4-FFF2-40B4-BE49-F238E27FC236}">
                <a16:creationId xmlns:a16="http://schemas.microsoft.com/office/drawing/2014/main" id="{0480D6FA-8607-8134-4A8C-CB3F7068AC5B}"/>
              </a:ext>
            </a:extLst>
          </p:cNvPr>
          <p:cNvSpPr txBox="1"/>
          <p:nvPr/>
        </p:nvSpPr>
        <p:spPr>
          <a:xfrm>
            <a:off x="478612" y="2437485"/>
            <a:ext cx="6577796" cy="3770328"/>
          </a:xfrm>
          <a:prstGeom prst="rect">
            <a:avLst/>
          </a:prstGeom>
          <a:noFill/>
        </p:spPr>
        <p:txBody>
          <a:bodyPr wrap="square">
            <a:spAutoFit/>
          </a:bodyPr>
          <a:lstStyle/>
          <a:p>
            <a:pPr algn="ctr">
              <a:lnSpc>
                <a:spcPct val="106000"/>
              </a:lnSpc>
              <a:spcAft>
                <a:spcPts val="800"/>
              </a:spcAft>
            </a:pPr>
            <a:r>
              <a:rPr lang="fr-FR" sz="20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Pourquoi le produit existe-t-il ?</a:t>
            </a:r>
            <a:endParaRPr lang="fr-F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6000"/>
              </a:lnSpc>
              <a:spcAft>
                <a:spcPts val="800"/>
              </a:spcAft>
              <a:buFont typeface="Wingdings" panose="05000000000000000000" pitchFamily="2" charset="2"/>
              <a:buChar char="Ø"/>
            </a:pPr>
            <a:r>
              <a:rPr lang="fr-FR" sz="2000" kern="1200" dirty="0">
                <a:effectLst/>
                <a:latin typeface="Calibri" panose="020F0502020204030204" pitchFamily="34" charset="0"/>
                <a:ea typeface="Calibri" panose="020F0502020204030204" pitchFamily="34" charset="0"/>
                <a:cs typeface="Times New Roman" panose="02020603050405020304" pitchFamily="18" charset="0"/>
              </a:rPr>
              <a:t>Cela permet l’amélioration des conditions de travail et aussi la productivité et permet de préserver l’employé à son poste plus longtemps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6000"/>
              </a:lnSpc>
              <a:spcAft>
                <a:spcPts val="800"/>
              </a:spcAft>
            </a:pPr>
            <a:r>
              <a:rPr lang="fr-FR" sz="22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Qu’est-ce qui pourrait faire évoluer le besoin ?</a:t>
            </a:r>
            <a:endParaRPr lang="fr-FR" sz="2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6000"/>
              </a:lnSpc>
              <a:spcAft>
                <a:spcPts val="800"/>
              </a:spcAft>
              <a:buFont typeface="Wingdings" panose="05000000000000000000" pitchFamily="2" charset="2"/>
              <a:buChar char="Ø"/>
            </a:pPr>
            <a:r>
              <a:rPr lang="fr-FR" sz="2000" kern="1200" dirty="0">
                <a:effectLst/>
                <a:latin typeface="Calibri" panose="020F0502020204030204" pitchFamily="34" charset="0"/>
                <a:ea typeface="Calibri" panose="020F0502020204030204" pitchFamily="34" charset="0"/>
                <a:cs typeface="Times New Roman" panose="02020603050405020304" pitchFamily="18" charset="0"/>
              </a:rPr>
              <a:t>L’évolution de légalisation ou des normes (AFNOR), l’éthique, évolution de marché : retour du made in France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fr-FR" sz="20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Qu’est-ce qui pourrait faire disparaître le besoin ?</a:t>
            </a:r>
            <a:endParaRPr lang="fr-F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Ø"/>
            </a:pPr>
            <a:r>
              <a:rPr lang="fr-FR" sz="2200" kern="1200" dirty="0">
                <a:effectLst/>
                <a:latin typeface="Calibri" panose="020F0502020204030204" pitchFamily="34" charset="0"/>
                <a:ea typeface="Calibri" panose="020F0502020204030204" pitchFamily="34" charset="0"/>
                <a:cs typeface="Times New Roman" panose="02020603050405020304" pitchFamily="18" charset="0"/>
              </a:rPr>
              <a:t>	</a:t>
            </a:r>
            <a:r>
              <a:rPr lang="fr-FR" sz="2000" kern="1200" dirty="0">
                <a:effectLst/>
                <a:latin typeface="Calibri" panose="020F0502020204030204" pitchFamily="34" charset="0"/>
                <a:ea typeface="Calibri" panose="020F0502020204030204" pitchFamily="34" charset="0"/>
                <a:cs typeface="Times New Roman" panose="02020603050405020304" pitchFamily="18" charset="0"/>
              </a:rPr>
              <a:t>L’automatisation</a:t>
            </a:r>
            <a:endParaRPr lang="fr-FR" sz="2000" dirty="0"/>
          </a:p>
        </p:txBody>
      </p:sp>
      <p:sp>
        <p:nvSpPr>
          <p:cNvPr id="27" name="ZoneTexte 26">
            <a:extLst>
              <a:ext uri="{FF2B5EF4-FFF2-40B4-BE49-F238E27FC236}">
                <a16:creationId xmlns:a16="http://schemas.microsoft.com/office/drawing/2014/main" id="{53F4D2C8-65BF-BDF8-88FF-297D6C419E77}"/>
              </a:ext>
            </a:extLst>
          </p:cNvPr>
          <p:cNvSpPr txBox="1"/>
          <p:nvPr/>
        </p:nvSpPr>
        <p:spPr>
          <a:xfrm>
            <a:off x="2265435" y="1847360"/>
            <a:ext cx="3004150" cy="430887"/>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Analyse du besoin</a:t>
            </a:r>
            <a:endParaRPr kumimoji="0" lang="fr-FR" altLang="fr-FR" sz="2200" b="0" i="0" u="none" strike="noStrike" cap="none" normalizeH="0" baseline="0" dirty="0">
              <a:ln>
                <a:noFill/>
              </a:ln>
              <a:effectLst/>
            </a:endParaRPr>
          </a:p>
        </p:txBody>
      </p:sp>
      <p:sp>
        <p:nvSpPr>
          <p:cNvPr id="29" name="ZoneTexte 28">
            <a:extLst>
              <a:ext uri="{FF2B5EF4-FFF2-40B4-BE49-F238E27FC236}">
                <a16:creationId xmlns:a16="http://schemas.microsoft.com/office/drawing/2014/main" id="{E826A84B-B485-748B-6AD8-03B53A90F630}"/>
              </a:ext>
            </a:extLst>
          </p:cNvPr>
          <p:cNvSpPr txBox="1"/>
          <p:nvPr/>
        </p:nvSpPr>
        <p:spPr>
          <a:xfrm>
            <a:off x="472437" y="171187"/>
            <a:ext cx="6346667" cy="1775166"/>
          </a:xfrm>
          <a:prstGeom prst="rect">
            <a:avLst/>
          </a:prstGeom>
          <a:noFill/>
        </p:spPr>
        <p:txBody>
          <a:bodyPr wrap="square">
            <a:spAutoFit/>
          </a:bodyPr>
          <a:lstStyle/>
          <a:p>
            <a:pPr algn="ctr">
              <a:lnSpc>
                <a:spcPct val="106000"/>
              </a:lnSpc>
              <a:spcBef>
                <a:spcPts val="1000"/>
              </a:spcBef>
              <a:spcAft>
                <a:spcPts val="800"/>
              </a:spcAft>
            </a:pPr>
            <a:r>
              <a:rPr lang="fr-FR" sz="2200" b="1" u="sng"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Concurrent Français :</a:t>
            </a:r>
            <a:endParaRPr lang="fr-FR" sz="2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1000"/>
              </a:spcAft>
              <a:buFont typeface="Wingdings" panose="05000000000000000000" pitchFamily="2" charset="2"/>
              <a:buChar char="Ø"/>
              <a:tabLst>
                <a:tab pos="457200" algn="l"/>
              </a:tabLst>
            </a:pPr>
            <a:r>
              <a:rPr lang="fr-FR" sz="2000" kern="1200" dirty="0">
                <a:effectLst/>
                <a:latin typeface="Calibri" panose="020F0502020204030204" pitchFamily="34" charset="0"/>
                <a:ea typeface="Calibri" panose="020F0502020204030204" pitchFamily="34" charset="0"/>
                <a:cs typeface="Times New Roman" panose="02020603050405020304" pitchFamily="18" charset="0"/>
              </a:rPr>
              <a:t>Eiffage et Bio servo</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1000"/>
              </a:spcAft>
              <a:buFont typeface="Wingdings" panose="05000000000000000000" pitchFamily="2" charset="2"/>
              <a:buChar char="Ø"/>
              <a:tabLst>
                <a:tab pos="457200" algn="l"/>
              </a:tabLst>
            </a:pPr>
            <a:r>
              <a:rPr lang="fr-FR" sz="2000" kern="1200" dirty="0">
                <a:effectLst/>
                <a:latin typeface="Calibri" panose="020F0502020204030204" pitchFamily="34" charset="0"/>
                <a:ea typeface="Calibri" panose="020F0502020204030204" pitchFamily="34" charset="0"/>
                <a:cs typeface="Times New Roman" panose="02020603050405020304" pitchFamily="18" charset="0"/>
              </a:rPr>
              <a:t>RB3D</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1000"/>
              </a:spcAft>
              <a:buFont typeface="Wingdings" panose="05000000000000000000" pitchFamily="2" charset="2"/>
              <a:buChar char="Ø"/>
              <a:tabLst>
                <a:tab pos="457200" algn="l"/>
              </a:tabLst>
            </a:pPr>
            <a:r>
              <a:rPr lang="fr-FR" sz="2000" kern="1200" dirty="0">
                <a:effectLst/>
                <a:latin typeface="Calibri" panose="020F0502020204030204" pitchFamily="34" charset="0"/>
                <a:ea typeface="Calibri" panose="020F0502020204030204" pitchFamily="34" charset="0"/>
                <a:cs typeface="Times New Roman" panose="02020603050405020304" pitchFamily="18" charset="0"/>
              </a:rPr>
              <a:t>Ergo Santé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4927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sp>
        <p:nvSpPr>
          <p:cNvPr id="4" name="ZoneTexte 3">
            <a:extLst>
              <a:ext uri="{FF2B5EF4-FFF2-40B4-BE49-F238E27FC236}">
                <a16:creationId xmlns:a16="http://schemas.microsoft.com/office/drawing/2014/main" id="{E425FEA2-2695-95ED-EB57-965E265C5ED1}"/>
              </a:ext>
            </a:extLst>
          </p:cNvPr>
          <p:cNvSpPr txBox="1"/>
          <p:nvPr/>
        </p:nvSpPr>
        <p:spPr>
          <a:xfrm>
            <a:off x="4395518" y="65499"/>
            <a:ext cx="3400964" cy="430887"/>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Analyse du besoin</a:t>
            </a:r>
            <a:endParaRPr kumimoji="0" lang="fr-FR" altLang="fr-FR" sz="2200" b="0" i="0" u="none" strike="noStrike" cap="none" normalizeH="0" baseline="0" dirty="0">
              <a:ln>
                <a:noFill/>
              </a:ln>
              <a:effectLst/>
            </a:endParaRPr>
          </a:p>
        </p:txBody>
      </p:sp>
      <p:sp>
        <p:nvSpPr>
          <p:cNvPr id="6" name="ZoneTexte 5">
            <a:extLst>
              <a:ext uri="{FF2B5EF4-FFF2-40B4-BE49-F238E27FC236}">
                <a16:creationId xmlns:a16="http://schemas.microsoft.com/office/drawing/2014/main" id="{4D4A1AE3-CF6F-3932-7FA3-DD6BF4D12BA6}"/>
              </a:ext>
            </a:extLst>
          </p:cNvPr>
          <p:cNvSpPr txBox="1"/>
          <p:nvPr/>
        </p:nvSpPr>
        <p:spPr>
          <a:xfrm>
            <a:off x="94892" y="437723"/>
            <a:ext cx="12097108" cy="5652830"/>
          </a:xfrm>
          <a:prstGeom prst="rect">
            <a:avLst/>
          </a:prstGeom>
          <a:noFill/>
        </p:spPr>
        <p:txBody>
          <a:bodyPr wrap="square">
            <a:spAutoFit/>
          </a:bodyPr>
          <a:lstStyle/>
          <a:p>
            <a:pPr algn="ctr"/>
            <a:r>
              <a:rPr lang="fr-FR" sz="20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 qui le produit rend service :</a:t>
            </a:r>
            <a:endParaRPr lang="fr-F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Ø"/>
            </a:pP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Pour les ouvriers de l’entreprise Maréchal</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20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Dans quel but :</a:t>
            </a:r>
            <a:endParaRPr lang="fr-F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Wingdings" panose="05000000000000000000" pitchFamily="2" charset="2"/>
              <a:buChar char="Ø"/>
            </a:pPr>
            <a:r>
              <a:rPr lang="fr-FR" sz="2000" b="1" dirty="0">
                <a:latin typeface="Calibri" panose="020F0502020204030204" pitchFamily="34" charset="0"/>
                <a:ea typeface="Calibri" panose="020F0502020204030204" pitchFamily="34" charset="0"/>
                <a:cs typeface="Times New Roman" panose="02020603050405020304" pitchFamily="18" charset="0"/>
              </a:rPr>
              <a:t>  </a:t>
            </a: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Pouvoir l’utiliser en tant que gaucher et droitier, et toutes personnes handicapées, de différentes tailles.</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spcBef>
                <a:spcPts val="1000"/>
              </a:spcBef>
              <a:spcAft>
                <a:spcPts val="800"/>
              </a:spcAft>
              <a:buFont typeface="Wingdings" panose="05000000000000000000" pitchFamily="2" charset="2"/>
              <a:buChar char="Ø"/>
            </a:pPr>
            <a:r>
              <a:rPr lang="fr-FR" sz="2000" b="1" kern="1200" dirty="0">
                <a:latin typeface="Times New Roman" panose="02020603050405020304" pitchFamily="18" charset="0"/>
                <a:ea typeface="Calibri" panose="020F0502020204030204" pitchFamily="34" charset="0"/>
                <a:cs typeface="Times New Roman" panose="02020603050405020304" pitchFamily="18" charset="0"/>
              </a:rPr>
              <a:t> </a:t>
            </a: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 Enlever le port de charge</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spcBef>
                <a:spcPts val="1000"/>
              </a:spcBef>
              <a:spcAft>
                <a:spcPts val="800"/>
              </a:spcAft>
              <a:buFont typeface="Wingdings" panose="05000000000000000000" pitchFamily="2" charset="2"/>
              <a:buChar char="Ø"/>
            </a:pPr>
            <a:r>
              <a:rPr lang="fr-FR" sz="2000" b="1" dirty="0">
                <a:latin typeface="Calibri" panose="020F0502020204030204" pitchFamily="34" charset="0"/>
                <a:ea typeface="Calibri" panose="020F0502020204030204" pitchFamily="34" charset="0"/>
                <a:cs typeface="Times New Roman" panose="02020603050405020304" pitchFamily="18" charset="0"/>
              </a:rPr>
              <a:t> </a:t>
            </a: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 Absorption des vibrations et du poids de la meuleuse</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spcBef>
                <a:spcPts val="1000"/>
              </a:spcBef>
              <a:spcAft>
                <a:spcPts val="800"/>
              </a:spcAft>
              <a:buFont typeface="Wingdings" panose="05000000000000000000" pitchFamily="2" charset="2"/>
              <a:buChar char="Ø"/>
            </a:pPr>
            <a:r>
              <a:rPr lang="fr-FR" sz="2000" b="1" dirty="0">
                <a:latin typeface="Calibri" panose="020F0502020204030204" pitchFamily="34" charset="0"/>
                <a:ea typeface="Calibri" panose="020F0502020204030204" pitchFamily="34" charset="0"/>
                <a:cs typeface="Times New Roman" panose="02020603050405020304" pitchFamily="18" charset="0"/>
              </a:rPr>
              <a:t>  </a:t>
            </a: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répétition continuelle des mouvements</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spcBef>
                <a:spcPts val="1000"/>
              </a:spcBef>
              <a:spcAft>
                <a:spcPts val="800"/>
              </a:spcAft>
              <a:buFont typeface="Wingdings" panose="05000000000000000000" pitchFamily="2" charset="2"/>
              <a:buChar char="Ø"/>
            </a:pPr>
            <a:r>
              <a:rPr lang="fr-FR" sz="2000" b="1" dirty="0">
                <a:latin typeface="Calibri" panose="020F0502020204030204" pitchFamily="34" charset="0"/>
                <a:ea typeface="Calibri" panose="020F0502020204030204" pitchFamily="34" charset="0"/>
                <a:cs typeface="Times New Roman" panose="02020603050405020304" pitchFamily="18" charset="0"/>
              </a:rPr>
              <a:t>  </a:t>
            </a: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la concentration de la force sur des petites parties de l’organisme, comme la main et le poignet.</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spcBef>
                <a:spcPts val="1000"/>
              </a:spcBef>
              <a:spcAft>
                <a:spcPts val="800"/>
              </a:spcAft>
              <a:buFont typeface="Wingdings" panose="05000000000000000000" pitchFamily="2" charset="2"/>
              <a:buChar char="Ø"/>
            </a:pPr>
            <a:r>
              <a:rPr lang="fr-FR" sz="2000" b="1" dirty="0">
                <a:latin typeface="Calibri" panose="020F0502020204030204" pitchFamily="34" charset="0"/>
                <a:ea typeface="Calibri" panose="020F0502020204030204" pitchFamily="34" charset="0"/>
                <a:cs typeface="Times New Roman" panose="02020603050405020304" pitchFamily="18" charset="0"/>
              </a:rPr>
              <a:t>  </a:t>
            </a: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La cadence de travail qui ne permet pas une récupération suffisante.</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Wingdings" panose="05000000000000000000" pitchFamily="2" charset="2"/>
              <a:buChar char="Ø"/>
            </a:pPr>
            <a:r>
              <a:rPr lang="fr-FR" sz="2000" b="1" dirty="0">
                <a:latin typeface="Calibri" panose="020F0502020204030204" pitchFamily="34" charset="0"/>
                <a:ea typeface="Calibri" panose="020F0502020204030204" pitchFamily="34" charset="0"/>
                <a:cs typeface="Times New Roman" panose="02020603050405020304" pitchFamily="18" charset="0"/>
              </a:rPr>
              <a:t>  </a:t>
            </a: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Cela permet l’amélioration des conditions de travail et aussi la productivité et permet de préserver l’employé à son poste plus longtemps</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2000" b="1" kern="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Sur quoi le produit agit-il ?</a:t>
            </a:r>
            <a:endParaRPr lang="fr-F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Wingdings" panose="05000000000000000000" pitchFamily="2" charset="2"/>
              <a:buChar char="Ø"/>
            </a:pPr>
            <a:r>
              <a:rPr lang="fr-FR" sz="1600" b="1" kern="1200" dirty="0">
                <a:effectLst/>
                <a:latin typeface="Calibri" panose="020F0502020204030204" pitchFamily="34" charset="0"/>
                <a:ea typeface="Calibri" panose="020F0502020204030204" pitchFamily="34" charset="0"/>
                <a:cs typeface="Times New Roman" panose="02020603050405020304" pitchFamily="18" charset="0"/>
              </a:rPr>
              <a:t>  </a:t>
            </a: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Tous matériaux métalliques, découpe et polissage</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spcBef>
                <a:spcPts val="1000"/>
              </a:spcBef>
              <a:spcAft>
                <a:spcPts val="800"/>
              </a:spcAft>
              <a:buFont typeface="Wingdings" panose="05000000000000000000" pitchFamily="2" charset="2"/>
              <a:buChar char="Ø"/>
            </a:pPr>
            <a:r>
              <a:rPr lang="fr-FR" sz="2000" b="1" kern="1200" dirty="0">
                <a:effectLst/>
                <a:latin typeface="Calibri" panose="020F0502020204030204" pitchFamily="34" charset="0"/>
                <a:ea typeface="Calibri" panose="020F0502020204030204" pitchFamily="34" charset="0"/>
                <a:cs typeface="Times New Roman" panose="02020603050405020304" pitchFamily="18" charset="0"/>
              </a:rPr>
              <a:t>  Utilisations aussi bien en extérieur qu’en intérieur</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6856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sp>
        <p:nvSpPr>
          <p:cNvPr id="4" name="ZoneTexte 3">
            <a:extLst>
              <a:ext uri="{FF2B5EF4-FFF2-40B4-BE49-F238E27FC236}">
                <a16:creationId xmlns:a16="http://schemas.microsoft.com/office/drawing/2014/main" id="{687DBBA1-BFF8-1F01-9962-8B7592679976}"/>
              </a:ext>
            </a:extLst>
          </p:cNvPr>
          <p:cNvSpPr txBox="1"/>
          <p:nvPr/>
        </p:nvSpPr>
        <p:spPr>
          <a:xfrm>
            <a:off x="1202149" y="564896"/>
            <a:ext cx="3684303" cy="430887"/>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Diagramme bête à cornes</a:t>
            </a:r>
          </a:p>
        </p:txBody>
      </p:sp>
      <p:sp>
        <p:nvSpPr>
          <p:cNvPr id="7" name="ZoneTexte 6">
            <a:extLst>
              <a:ext uri="{FF2B5EF4-FFF2-40B4-BE49-F238E27FC236}">
                <a16:creationId xmlns:a16="http://schemas.microsoft.com/office/drawing/2014/main" id="{170D2EBF-465C-474F-0DE0-F6EEA2ACB254}"/>
              </a:ext>
            </a:extLst>
          </p:cNvPr>
          <p:cNvSpPr txBox="1"/>
          <p:nvPr/>
        </p:nvSpPr>
        <p:spPr>
          <a:xfrm>
            <a:off x="7305550" y="564896"/>
            <a:ext cx="3763274" cy="430887"/>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Diagramme pieuvre</a:t>
            </a:r>
            <a:endParaRPr kumimoji="0" lang="fr-FR" altLang="fr-FR" sz="2200" b="0" i="0" u="none" strike="noStrike" cap="none" normalizeH="0" baseline="0" dirty="0">
              <a:ln>
                <a:noFill/>
              </a:ln>
              <a:effectLst/>
            </a:endParaRPr>
          </a:p>
        </p:txBody>
      </p:sp>
      <p:pic>
        <p:nvPicPr>
          <p:cNvPr id="8" name="Image 7">
            <a:extLst>
              <a:ext uri="{FF2B5EF4-FFF2-40B4-BE49-F238E27FC236}">
                <a16:creationId xmlns:a16="http://schemas.microsoft.com/office/drawing/2014/main" id="{3177C819-1549-113B-8A1B-861C3FF1E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8069" y="1416199"/>
            <a:ext cx="5621494" cy="3870324"/>
          </a:xfrm>
          <a:prstGeom prst="rect">
            <a:avLst/>
          </a:prstGeom>
        </p:spPr>
      </p:pic>
      <p:pic>
        <p:nvPicPr>
          <p:cNvPr id="10" name="Image 9">
            <a:extLst>
              <a:ext uri="{FF2B5EF4-FFF2-40B4-BE49-F238E27FC236}">
                <a16:creationId xmlns:a16="http://schemas.microsoft.com/office/drawing/2014/main" id="{EEB2F100-1F76-A54C-1D24-66B45A01F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37" y="1416200"/>
            <a:ext cx="5283728" cy="3870324"/>
          </a:xfrm>
          <a:prstGeom prst="rect">
            <a:avLst/>
          </a:prstGeom>
        </p:spPr>
      </p:pic>
    </p:spTree>
    <p:extLst>
      <p:ext uri="{BB962C8B-B14F-4D97-AF65-F5344CB8AC3E}">
        <p14:creationId xmlns:p14="http://schemas.microsoft.com/office/powerpoint/2010/main" val="910251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D77C0F8-AFAE-F6A2-7069-1F500EFD8B91}"/>
              </a:ext>
            </a:extLst>
          </p:cNvPr>
          <p:cNvSpPr txBox="1"/>
          <p:nvPr/>
        </p:nvSpPr>
        <p:spPr>
          <a:xfrm>
            <a:off x="3044406" y="6125556"/>
            <a:ext cx="6103188" cy="584775"/>
          </a:xfrm>
          <a:prstGeom prst="rect">
            <a:avLst/>
          </a:prstGeom>
          <a:noFill/>
        </p:spPr>
        <p:txBody>
          <a:bodyPr wrap="square">
            <a:spAutoFit/>
          </a:bodyPr>
          <a:lstStyle/>
          <a:p>
            <a:pPr algn="ctr"/>
            <a:r>
              <a:rPr lang="fr-FR" sz="3200" b="1" u="sng" dirty="0">
                <a:solidFill>
                  <a:srgbClr val="FF0000"/>
                </a:solidFill>
              </a:rPr>
              <a:t>EXOTOOL</a:t>
            </a:r>
          </a:p>
        </p:txBody>
      </p:sp>
      <p:sp>
        <p:nvSpPr>
          <p:cNvPr id="5" name="ZoneTexte 4">
            <a:extLst>
              <a:ext uri="{FF2B5EF4-FFF2-40B4-BE49-F238E27FC236}">
                <a16:creationId xmlns:a16="http://schemas.microsoft.com/office/drawing/2014/main" id="{8A80F8F8-0D3A-AD0D-237F-9CFCF46D761A}"/>
              </a:ext>
            </a:extLst>
          </p:cNvPr>
          <p:cNvSpPr txBox="1"/>
          <p:nvPr/>
        </p:nvSpPr>
        <p:spPr>
          <a:xfrm>
            <a:off x="0" y="370630"/>
            <a:ext cx="12192000" cy="5907515"/>
          </a:xfrm>
          <a:prstGeom prst="rect">
            <a:avLst/>
          </a:prstGeom>
          <a:noFill/>
        </p:spPr>
        <p:txBody>
          <a:bodyPr wrap="square">
            <a:spAutoFit/>
          </a:bodyPr>
          <a:lstStyle/>
          <a:p>
            <a:pPr>
              <a:lnSpc>
                <a:spcPct val="115000"/>
              </a:lnSpc>
            </a:pPr>
            <a:r>
              <a:rPr lang="fr-FR" sz="22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FP1 : </a:t>
            </a:r>
            <a:endParaRPr lang="fr-FR" sz="2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Utilisateur. </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D</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coupe et pon</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ç</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age de mat</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riaux.</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2200" b="1" kern="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FP2 : </a:t>
            </a:r>
            <a:endParaRPr lang="fr-FR" sz="2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Pi</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è</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ce m</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tallique. </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Travailler diff</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rents mat</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riaux m</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talliques, diff</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rentes formes et tailles.</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2200" b="1" kern="12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FE1 : </a:t>
            </a:r>
            <a:endParaRPr lang="fr-FR" sz="2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Esth</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tique. </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Le fonctionnement de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outil ne permet pas d</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am</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liorer nettement le design et le choix des mat</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riaux est restreint par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usage (</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tincelles).</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2200" b="1" kern="12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FC1 : </a:t>
            </a:r>
            <a:endParaRPr lang="fr-FR" sz="2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Budget. </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La quantit</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 de deux unit</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s est une fabrication de petites s</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ries ce qui augmente le co</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û</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t. Les couts d</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tudes et de test d</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adaptation </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à</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utilisateur constituent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un des principaux postes. Il serait int</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ressant d</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quiper d</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autres secteurs de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atelier, comme les soudeurs par exemple.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2200" b="1" kern="12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FC2 : </a:t>
            </a:r>
            <a:endParaRPr lang="fr-FR" sz="2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Normes. </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La norme AFNOR AC Z68-800 date de 2017. Elle vise </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à</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 permettre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valuation de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interaction des exosquelettes avec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humain. La norme PR NF X35-800 est en cours de r</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daction. Elle donnera des recommandations ergonomiques pour la conception d</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exosquelettes passifs.</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ZoneTexte 6">
            <a:extLst>
              <a:ext uri="{FF2B5EF4-FFF2-40B4-BE49-F238E27FC236}">
                <a16:creationId xmlns:a16="http://schemas.microsoft.com/office/drawing/2014/main" id="{BF4D3111-8593-3D3A-2FD7-715595234A25}"/>
              </a:ext>
            </a:extLst>
          </p:cNvPr>
          <p:cNvSpPr txBox="1"/>
          <p:nvPr/>
        </p:nvSpPr>
        <p:spPr>
          <a:xfrm>
            <a:off x="2999117" y="147669"/>
            <a:ext cx="6193766" cy="430887"/>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cs typeface="Calibri" panose="020F0502020204030204" pitchFamily="34" charset="0"/>
              </a:rPr>
              <a:t>Détail des fonctions</a:t>
            </a:r>
          </a:p>
        </p:txBody>
      </p:sp>
    </p:spTree>
    <p:extLst>
      <p:ext uri="{BB962C8B-B14F-4D97-AF65-F5344CB8AC3E}">
        <p14:creationId xmlns:p14="http://schemas.microsoft.com/office/powerpoint/2010/main" val="3220495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D77C0F8-AFAE-F6A2-7069-1F500EFD8B91}"/>
              </a:ext>
            </a:extLst>
          </p:cNvPr>
          <p:cNvSpPr txBox="1"/>
          <p:nvPr/>
        </p:nvSpPr>
        <p:spPr>
          <a:xfrm>
            <a:off x="3044406" y="6125556"/>
            <a:ext cx="6103188" cy="584775"/>
          </a:xfrm>
          <a:prstGeom prst="rect">
            <a:avLst/>
          </a:prstGeom>
          <a:noFill/>
        </p:spPr>
        <p:txBody>
          <a:bodyPr wrap="square">
            <a:spAutoFit/>
          </a:bodyPr>
          <a:lstStyle/>
          <a:p>
            <a:pPr algn="ctr"/>
            <a:r>
              <a:rPr lang="fr-FR" sz="3200" b="1" u="sng" dirty="0">
                <a:solidFill>
                  <a:srgbClr val="FF0000"/>
                </a:solidFill>
              </a:rPr>
              <a:t>EXOTOOL</a:t>
            </a:r>
          </a:p>
        </p:txBody>
      </p:sp>
      <p:sp>
        <p:nvSpPr>
          <p:cNvPr id="7" name="ZoneTexte 6">
            <a:extLst>
              <a:ext uri="{FF2B5EF4-FFF2-40B4-BE49-F238E27FC236}">
                <a16:creationId xmlns:a16="http://schemas.microsoft.com/office/drawing/2014/main" id="{BF4D3111-8593-3D3A-2FD7-715595234A25}"/>
              </a:ext>
            </a:extLst>
          </p:cNvPr>
          <p:cNvSpPr txBox="1"/>
          <p:nvPr/>
        </p:nvSpPr>
        <p:spPr>
          <a:xfrm>
            <a:off x="2999117" y="147669"/>
            <a:ext cx="6193766" cy="430887"/>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cs typeface="Calibri" panose="020F0502020204030204" pitchFamily="34" charset="0"/>
              </a:rPr>
              <a:t>Détail des fonctions</a:t>
            </a:r>
          </a:p>
        </p:txBody>
      </p:sp>
      <p:sp>
        <p:nvSpPr>
          <p:cNvPr id="4" name="ZoneTexte 3">
            <a:extLst>
              <a:ext uri="{FF2B5EF4-FFF2-40B4-BE49-F238E27FC236}">
                <a16:creationId xmlns:a16="http://schemas.microsoft.com/office/drawing/2014/main" id="{D3109294-3464-B19A-4896-026E22B12751}"/>
              </a:ext>
            </a:extLst>
          </p:cNvPr>
          <p:cNvSpPr txBox="1"/>
          <p:nvPr/>
        </p:nvSpPr>
        <p:spPr>
          <a:xfrm>
            <a:off x="0" y="578556"/>
            <a:ext cx="12192000" cy="3782574"/>
          </a:xfrm>
          <a:prstGeom prst="rect">
            <a:avLst/>
          </a:prstGeom>
          <a:noFill/>
        </p:spPr>
        <p:txBody>
          <a:bodyPr wrap="square">
            <a:spAutoFit/>
          </a:bodyPr>
          <a:lstStyle/>
          <a:p>
            <a:pPr>
              <a:lnSpc>
                <a:spcPct val="115000"/>
              </a:lnSpc>
            </a:pPr>
            <a:r>
              <a:rPr lang="fr-FR" sz="2200" b="1" kern="12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FC3 : </a:t>
            </a:r>
            <a:endParaRPr lang="fr-FR" sz="2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S</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curit</a:t>
            </a:r>
            <a:r>
              <a:rPr lang="fr-FR" sz="2200" b="1"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a:t>
            </a:r>
            <a:r>
              <a:rPr lang="fr-FR" sz="2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EXOTOOL est un objet qui respecte, comme dit pr</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c</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demment, les normes des conditions de travail. En plus de cela, la technologie de cet objet rend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utilisation de cet objet moins contraignant. Cet objet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ger et portable pr</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vient tout type de TMS et </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vite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encombrement des fils. Quant au capot de protection, il </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vite toutes les projections rendant l</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objet encore plus s</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curitaire.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2200" b="1" kern="12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FC4 : </a:t>
            </a:r>
            <a:endParaRPr lang="fr-FR" sz="2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Ø"/>
            </a:pPr>
            <a:r>
              <a:rPr lang="fr-FR" sz="2200" b="1" kern="1200" dirty="0">
                <a:effectLst/>
                <a:latin typeface="Calibri" panose="020F0502020204030204" pitchFamily="34" charset="0"/>
                <a:ea typeface="Times New Roman" panose="02020603050405020304" pitchFamily="18" charset="0"/>
                <a:cs typeface="Times New Roman" panose="02020603050405020304" pitchFamily="18" charset="0"/>
              </a:rPr>
              <a:t>Ethique. </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A cause du tarif prohibitif de ces outillages, il y a une r</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ticence </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à</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quiper les travailleurs. Il faut que le bien-</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ê</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tre et la sant</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 au travail soit d</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avantage pris en compte. Une solution serait d</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imposer le port des exosquelettes pour toutes les taches reconnues difficiles, r</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p</a:t>
            </a:r>
            <a:r>
              <a:rPr lang="fr-FR" sz="22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200" kern="1200" dirty="0">
                <a:effectLst/>
                <a:latin typeface="Calibri" panose="020F0502020204030204" pitchFamily="34" charset="0"/>
                <a:ea typeface="Times New Roman" panose="02020603050405020304" pitchFamily="18" charset="0"/>
                <a:cs typeface="Times New Roman" panose="02020603050405020304" pitchFamily="18" charset="0"/>
              </a:rPr>
              <a:t>titives et/ou en cas de postures inconfortables.</a:t>
            </a:r>
            <a:endParaRPr lang="fr-FR" sz="2200" dirty="0"/>
          </a:p>
        </p:txBody>
      </p:sp>
      <p:sp>
        <p:nvSpPr>
          <p:cNvPr id="8" name="ZoneTexte 7">
            <a:extLst>
              <a:ext uri="{FF2B5EF4-FFF2-40B4-BE49-F238E27FC236}">
                <a16:creationId xmlns:a16="http://schemas.microsoft.com/office/drawing/2014/main" id="{3B5EB18C-6D00-D189-F7C8-F79579E8FE33}"/>
              </a:ext>
            </a:extLst>
          </p:cNvPr>
          <p:cNvSpPr txBox="1"/>
          <p:nvPr/>
        </p:nvSpPr>
        <p:spPr>
          <a:xfrm>
            <a:off x="0" y="4361130"/>
            <a:ext cx="12192000" cy="1221360"/>
          </a:xfrm>
          <a:prstGeom prst="rect">
            <a:avLst/>
          </a:prstGeom>
          <a:noFill/>
        </p:spPr>
        <p:txBody>
          <a:bodyPr wrap="square">
            <a:spAutoFit/>
          </a:bodyPr>
          <a:lstStyle/>
          <a:p>
            <a:pPr>
              <a:lnSpc>
                <a:spcPct val="105000"/>
              </a:lnSpc>
              <a:spcAft>
                <a:spcPts val="600"/>
              </a:spcAft>
            </a:pPr>
            <a:r>
              <a:rPr lang="fr-FR" sz="22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FC5 : </a:t>
            </a:r>
            <a:endParaRPr lang="fr-FR" sz="2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5000"/>
              </a:lnSpc>
              <a:spcAft>
                <a:spcPts val="600"/>
              </a:spcAft>
              <a:buFont typeface="Wingdings" panose="05000000000000000000" pitchFamily="2" charset="2"/>
              <a:buChar char="Ø"/>
            </a:pPr>
            <a:r>
              <a:rPr lang="fr-FR" sz="2200" b="1" kern="1200" dirty="0">
                <a:effectLst/>
                <a:latin typeface="Calibri" panose="020F0502020204030204" pitchFamily="34" charset="0"/>
                <a:ea typeface="Calibri" panose="020F0502020204030204" pitchFamily="34" charset="0"/>
                <a:cs typeface="Times New Roman" panose="02020603050405020304" pitchFamily="18" charset="0"/>
              </a:rPr>
              <a:t>Salariés.</a:t>
            </a:r>
            <a:r>
              <a:rPr lang="fr-FR" sz="2200" kern="1200" dirty="0">
                <a:effectLst/>
                <a:latin typeface="Calibri" panose="020F0502020204030204" pitchFamily="34" charset="0"/>
                <a:ea typeface="Calibri" panose="020F0502020204030204" pitchFamily="34" charset="0"/>
                <a:cs typeface="Times New Roman" panose="02020603050405020304" pitchFamily="18" charset="0"/>
              </a:rPr>
              <a:t> Certains salariés sont réticents à porter ces équipements. Crainte de la nouveauté, que le produit soit limitant dans les mouvements, difficile à installer et à retirer.</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7166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D77C0F8-AFAE-F6A2-7069-1F500EFD8B91}"/>
              </a:ext>
            </a:extLst>
          </p:cNvPr>
          <p:cNvSpPr txBox="1"/>
          <p:nvPr/>
        </p:nvSpPr>
        <p:spPr>
          <a:xfrm>
            <a:off x="3044406" y="6125556"/>
            <a:ext cx="6103188" cy="584775"/>
          </a:xfrm>
          <a:prstGeom prst="rect">
            <a:avLst/>
          </a:prstGeom>
          <a:noFill/>
        </p:spPr>
        <p:txBody>
          <a:bodyPr wrap="square">
            <a:spAutoFit/>
          </a:bodyPr>
          <a:lstStyle/>
          <a:p>
            <a:pPr algn="ctr"/>
            <a:r>
              <a:rPr lang="fr-FR" sz="3200" b="1" u="sng" dirty="0">
                <a:solidFill>
                  <a:srgbClr val="FF0000"/>
                </a:solidFill>
              </a:rPr>
              <a:t>EXOTOOL</a:t>
            </a:r>
          </a:p>
        </p:txBody>
      </p:sp>
      <p:sp>
        <p:nvSpPr>
          <p:cNvPr id="7" name="ZoneTexte 6">
            <a:extLst>
              <a:ext uri="{FF2B5EF4-FFF2-40B4-BE49-F238E27FC236}">
                <a16:creationId xmlns:a16="http://schemas.microsoft.com/office/drawing/2014/main" id="{BF4D3111-8593-3D3A-2FD7-715595234A25}"/>
              </a:ext>
            </a:extLst>
          </p:cNvPr>
          <p:cNvSpPr txBox="1"/>
          <p:nvPr/>
        </p:nvSpPr>
        <p:spPr>
          <a:xfrm>
            <a:off x="2999117" y="147669"/>
            <a:ext cx="6193766" cy="430887"/>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cs typeface="Calibri" panose="020F0502020204030204" pitchFamily="34" charset="0"/>
              </a:rPr>
              <a:t>Détail des fonctions</a:t>
            </a:r>
          </a:p>
        </p:txBody>
      </p:sp>
      <p:sp>
        <p:nvSpPr>
          <p:cNvPr id="4" name="ZoneTexte 3">
            <a:extLst>
              <a:ext uri="{FF2B5EF4-FFF2-40B4-BE49-F238E27FC236}">
                <a16:creationId xmlns:a16="http://schemas.microsoft.com/office/drawing/2014/main" id="{9410223F-6737-6E13-3162-32CC60D70445}"/>
              </a:ext>
            </a:extLst>
          </p:cNvPr>
          <p:cNvSpPr txBox="1"/>
          <p:nvPr/>
        </p:nvSpPr>
        <p:spPr>
          <a:xfrm>
            <a:off x="0" y="485662"/>
            <a:ext cx="12266762" cy="5732788"/>
          </a:xfrm>
          <a:prstGeom prst="rect">
            <a:avLst/>
          </a:prstGeom>
          <a:noFill/>
        </p:spPr>
        <p:txBody>
          <a:bodyPr wrap="square">
            <a:spAutoFit/>
          </a:bodyPr>
          <a:lstStyle/>
          <a:p>
            <a:pPr>
              <a:lnSpc>
                <a:spcPct val="115000"/>
              </a:lnSpc>
            </a:pPr>
            <a:r>
              <a:rPr lang="fr-FR" sz="2000" b="1" kern="12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FC6 : </a:t>
            </a:r>
            <a:endParaRPr lang="fr-FR"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buFont typeface="Wingdings" panose="05000000000000000000" pitchFamily="2" charset="2"/>
              <a:buChar char="Ø"/>
            </a:pPr>
            <a:r>
              <a:rPr lang="fr-FR" sz="2000" b="1" kern="1200" dirty="0">
                <a:effectLst/>
                <a:latin typeface="Calibri" panose="020F0502020204030204" pitchFamily="34" charset="0"/>
                <a:ea typeface="Times New Roman" panose="02020603050405020304" pitchFamily="18" charset="0"/>
                <a:cs typeface="Times New Roman" panose="02020603050405020304" pitchFamily="18" charset="0"/>
              </a:rPr>
              <a:t>Environnement. </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Notre objet est certifi</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IP54. Cela veut donc dire, qu</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il assure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ê</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tre r</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sistant aux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claboussures et prot</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g</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contre la poussi</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è</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re. Il est donc id</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al pour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ê</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tre dans un milieu industriel. De plus, gr</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â</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ce aux mat</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riaux utilis</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s il peut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ê</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tre transport</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dans un milieu froid ou chaud, il supporte une temp</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rature ext</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rieure allant de 5</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C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à</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40</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C.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2000" b="1" kern="12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FC7 : </a:t>
            </a:r>
            <a:endParaRPr lang="fr-FR"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buFont typeface="Wingdings" panose="05000000000000000000" pitchFamily="2" charset="2"/>
              <a:buChar char="Ø"/>
            </a:pPr>
            <a:r>
              <a:rPr lang="fr-FR" sz="2000" b="1" kern="1200" dirty="0">
                <a:effectLst/>
                <a:latin typeface="Calibri" panose="020F0502020204030204" pitchFamily="34" charset="0"/>
                <a:ea typeface="Times New Roman" panose="02020603050405020304" pitchFamily="18" charset="0"/>
                <a:cs typeface="Times New Roman" panose="02020603050405020304" pitchFamily="18" charset="0"/>
              </a:rPr>
              <a:t>Ecologie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Notre outil est assembl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en France. La mati</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è</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re premi</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è</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re provient d</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Europe ainsi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empreinte carbone de notre produit est peu impactant. De plus,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ensemble des mat</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riaux choisis sont recyclables.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2000" b="1" kern="12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FC8 : </a:t>
            </a:r>
            <a:endParaRPr lang="fr-FR"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buFont typeface="Wingdings" panose="05000000000000000000" pitchFamily="2" charset="2"/>
              <a:buChar char="Ø"/>
            </a:pPr>
            <a:r>
              <a:rPr lang="fr-FR" sz="2000" b="1" kern="1200" dirty="0">
                <a:effectLst/>
                <a:latin typeface="Calibri" panose="020F0502020204030204" pitchFamily="34" charset="0"/>
                <a:ea typeface="Times New Roman" panose="02020603050405020304" pitchFamily="18" charset="0"/>
                <a:cs typeface="Times New Roman" panose="02020603050405020304" pitchFamily="18" charset="0"/>
              </a:rPr>
              <a:t>Energie</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nergie est dispens</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e par une batterie plac</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e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à</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arri</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è</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re du bras de meuleuse et sert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galement de contre poids pour all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ger la charge dans les mains de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utilisateur.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autonomie des batteries actuelles ne permet pas un travail sur une journ</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e compl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è</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te.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fr-FR" sz="2000" b="1" kern="12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FC9 : </a:t>
            </a:r>
            <a:endParaRPr lang="fr-FR"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buFont typeface="Wingdings" panose="05000000000000000000" pitchFamily="2" charset="2"/>
              <a:buChar char="Ø"/>
            </a:pPr>
            <a:r>
              <a:rPr lang="fr-FR" sz="2000" b="1" kern="1200" dirty="0">
                <a:effectLst/>
                <a:latin typeface="Calibri" panose="020F0502020204030204" pitchFamily="34" charset="0"/>
                <a:ea typeface="Times New Roman" panose="02020603050405020304" pitchFamily="18" charset="0"/>
                <a:cs typeface="Times New Roman" panose="02020603050405020304" pitchFamily="18" charset="0"/>
              </a:rPr>
              <a:t>Ergonomie. </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Le produit doit pouvoir s</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adapter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à</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diff</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rentes morphologies en tenant compte de la taille, la corpulence et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ambidextrie de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utilisateur. Le produit doit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ê</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tre facile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à</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mettre en place et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à</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 enlever. De plus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EXOTOOL doit </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ê</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tre le plus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é</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ger possible et ne doit pas limiter les mouvements de l</a:t>
            </a:r>
            <a:r>
              <a:rPr lang="fr-FR" sz="2000"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fr-FR" sz="2000" kern="1200" dirty="0">
                <a:effectLst/>
                <a:latin typeface="Calibri" panose="020F0502020204030204" pitchFamily="34" charset="0"/>
                <a:ea typeface="Times New Roman" panose="02020603050405020304" pitchFamily="18" charset="0"/>
                <a:cs typeface="Times New Roman" panose="02020603050405020304" pitchFamily="18" charset="0"/>
              </a:rPr>
              <a:t>utilisateur.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406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pic>
        <p:nvPicPr>
          <p:cNvPr id="2" name="Image 1" descr="Une image contenant table&#10;&#10;Description générée automatiquement">
            <a:extLst>
              <a:ext uri="{FF2B5EF4-FFF2-40B4-BE49-F238E27FC236}">
                <a16:creationId xmlns:a16="http://schemas.microsoft.com/office/drawing/2014/main" id="{310099B4-2625-42C6-89DF-06C020FF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160" y="469805"/>
            <a:ext cx="8955680" cy="5657552"/>
          </a:xfrm>
          <a:prstGeom prst="rect">
            <a:avLst/>
          </a:prstGeom>
        </p:spPr>
      </p:pic>
      <p:sp>
        <p:nvSpPr>
          <p:cNvPr id="5" name="ZoneTexte 4">
            <a:extLst>
              <a:ext uri="{FF2B5EF4-FFF2-40B4-BE49-F238E27FC236}">
                <a16:creationId xmlns:a16="http://schemas.microsoft.com/office/drawing/2014/main" id="{4EFF98B3-329A-610D-69B4-D57796DE64F2}"/>
              </a:ext>
            </a:extLst>
          </p:cNvPr>
          <p:cNvSpPr txBox="1"/>
          <p:nvPr/>
        </p:nvSpPr>
        <p:spPr>
          <a:xfrm>
            <a:off x="4106533" y="0"/>
            <a:ext cx="3978934" cy="430887"/>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Tableau des fonctions</a:t>
            </a:r>
            <a:endParaRPr kumimoji="0" lang="fr-FR" altLang="fr-FR" sz="2200" b="0" i="0" u="none" strike="noStrike" cap="none" normalizeH="0" baseline="0" dirty="0">
              <a:ln>
                <a:noFill/>
              </a:ln>
              <a:effectLst/>
            </a:endParaRPr>
          </a:p>
        </p:txBody>
      </p:sp>
    </p:spTree>
    <p:extLst>
      <p:ext uri="{BB962C8B-B14F-4D97-AF65-F5344CB8AC3E}">
        <p14:creationId xmlns:p14="http://schemas.microsoft.com/office/powerpoint/2010/main" val="1708470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sp>
        <p:nvSpPr>
          <p:cNvPr id="4" name="ZoneTexte 3">
            <a:extLst>
              <a:ext uri="{FF2B5EF4-FFF2-40B4-BE49-F238E27FC236}">
                <a16:creationId xmlns:a16="http://schemas.microsoft.com/office/drawing/2014/main" id="{F8197C57-70F8-8CD8-BB19-B52527CACEAF}"/>
              </a:ext>
            </a:extLst>
          </p:cNvPr>
          <p:cNvSpPr txBox="1"/>
          <p:nvPr/>
        </p:nvSpPr>
        <p:spPr>
          <a:xfrm>
            <a:off x="3044301" y="512812"/>
            <a:ext cx="6103188" cy="430887"/>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Hiérarchisation des fonctions</a:t>
            </a:r>
            <a:endParaRPr kumimoji="0" lang="fr-FR" altLang="fr-FR" sz="2200" b="0" i="0" u="none" strike="noStrike" cap="none" normalizeH="0" baseline="0" dirty="0">
              <a:ln>
                <a:noFill/>
              </a:ln>
              <a:effectLst/>
            </a:endParaRPr>
          </a:p>
        </p:txBody>
      </p:sp>
      <p:graphicFrame>
        <p:nvGraphicFramePr>
          <p:cNvPr id="5" name="Graphique 4">
            <a:extLst>
              <a:ext uri="{FF2B5EF4-FFF2-40B4-BE49-F238E27FC236}">
                <a16:creationId xmlns:a16="http://schemas.microsoft.com/office/drawing/2014/main" id="{F7035A25-D739-EA99-BC33-67FD2DD2C7F2}"/>
              </a:ext>
            </a:extLst>
          </p:cNvPr>
          <p:cNvGraphicFramePr/>
          <p:nvPr>
            <p:extLst>
              <p:ext uri="{D42A27DB-BD31-4B8C-83A1-F6EECF244321}">
                <p14:modId xmlns:p14="http://schemas.microsoft.com/office/powerpoint/2010/main" val="2932468107"/>
              </p:ext>
            </p:extLst>
          </p:nvPr>
        </p:nvGraphicFramePr>
        <p:xfrm>
          <a:off x="6313059" y="1266740"/>
          <a:ext cx="5669280" cy="4093017"/>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 5">
            <a:extLst>
              <a:ext uri="{FF2B5EF4-FFF2-40B4-BE49-F238E27FC236}">
                <a16:creationId xmlns:a16="http://schemas.microsoft.com/office/drawing/2014/main" id="{75BC481F-5EA2-2FD8-9A3A-B4AED8396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661" y="1272612"/>
            <a:ext cx="5727700" cy="4093018"/>
          </a:xfrm>
          <a:prstGeom prst="rect">
            <a:avLst/>
          </a:prstGeom>
        </p:spPr>
      </p:pic>
    </p:spTree>
    <p:extLst>
      <p:ext uri="{BB962C8B-B14F-4D97-AF65-F5344CB8AC3E}">
        <p14:creationId xmlns:p14="http://schemas.microsoft.com/office/powerpoint/2010/main" val="732201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a:solidFill>
                  <a:srgbClr val="FF0000"/>
                </a:solidFill>
              </a:rPr>
              <a:t>EXOTOOL</a:t>
            </a:r>
            <a:endParaRPr lang="fr-FR" sz="3200" b="1" u="sng" dirty="0">
              <a:solidFill>
                <a:srgbClr val="FF0000"/>
              </a:solidFill>
            </a:endParaRPr>
          </a:p>
        </p:txBody>
      </p:sp>
      <p:pic>
        <p:nvPicPr>
          <p:cNvPr id="2" name="Image 1">
            <a:extLst>
              <a:ext uri="{FF2B5EF4-FFF2-40B4-BE49-F238E27FC236}">
                <a16:creationId xmlns:a16="http://schemas.microsoft.com/office/drawing/2014/main" id="{9F1A1D7A-8014-87AB-6797-0BD8A9D32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22" y="1026544"/>
            <a:ext cx="5990558" cy="4644582"/>
          </a:xfrm>
          <a:prstGeom prst="rect">
            <a:avLst/>
          </a:prstGeom>
        </p:spPr>
      </p:pic>
      <p:pic>
        <p:nvPicPr>
          <p:cNvPr id="5" name="Image 4">
            <a:extLst>
              <a:ext uri="{FF2B5EF4-FFF2-40B4-BE49-F238E27FC236}">
                <a16:creationId xmlns:a16="http://schemas.microsoft.com/office/drawing/2014/main" id="{97293AC6-666B-F6F1-C706-8DCE23981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026545"/>
            <a:ext cx="5990557" cy="4644582"/>
          </a:xfrm>
          <a:prstGeom prst="rect">
            <a:avLst/>
          </a:prstGeom>
        </p:spPr>
      </p:pic>
      <p:sp>
        <p:nvSpPr>
          <p:cNvPr id="6" name="ZoneTexte 5">
            <a:extLst>
              <a:ext uri="{FF2B5EF4-FFF2-40B4-BE49-F238E27FC236}">
                <a16:creationId xmlns:a16="http://schemas.microsoft.com/office/drawing/2014/main" id="{EE19F3AD-53A5-4488-C9B0-293E7FC016E2}"/>
              </a:ext>
            </a:extLst>
          </p:cNvPr>
          <p:cNvSpPr txBox="1"/>
          <p:nvPr/>
        </p:nvSpPr>
        <p:spPr>
          <a:xfrm>
            <a:off x="4616929" y="336763"/>
            <a:ext cx="2958142" cy="461665"/>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4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Diagramme FAST </a:t>
            </a:r>
            <a:endParaRPr kumimoji="0" lang="fr-FR" altLang="fr-FR" sz="2400" b="0" i="0" u="none" strike="noStrike" cap="none" normalizeH="0" baseline="0" dirty="0">
              <a:ln>
                <a:noFill/>
              </a:ln>
              <a:effectLst/>
            </a:endParaRPr>
          </a:p>
        </p:txBody>
      </p:sp>
    </p:spTree>
    <p:extLst>
      <p:ext uri="{BB962C8B-B14F-4D97-AF65-F5344CB8AC3E}">
        <p14:creationId xmlns:p14="http://schemas.microsoft.com/office/powerpoint/2010/main" val="2362678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pic>
        <p:nvPicPr>
          <p:cNvPr id="2" name="Image 1">
            <a:extLst>
              <a:ext uri="{FF2B5EF4-FFF2-40B4-BE49-F238E27FC236}">
                <a16:creationId xmlns:a16="http://schemas.microsoft.com/office/drawing/2014/main" id="{DF0FE26C-4FAB-C518-239A-3E799F9ED3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467" y="927273"/>
            <a:ext cx="5047668" cy="5003453"/>
          </a:xfrm>
          <a:prstGeom prst="rect">
            <a:avLst/>
          </a:prstGeom>
        </p:spPr>
      </p:pic>
      <p:pic>
        <p:nvPicPr>
          <p:cNvPr id="4" name="Image 3">
            <a:extLst>
              <a:ext uri="{FF2B5EF4-FFF2-40B4-BE49-F238E27FC236}">
                <a16:creationId xmlns:a16="http://schemas.microsoft.com/office/drawing/2014/main" id="{FADB922F-775C-623A-8E13-335D3E180F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3865" y="927273"/>
            <a:ext cx="5047668" cy="5003454"/>
          </a:xfrm>
          <a:prstGeom prst="rect">
            <a:avLst/>
          </a:prstGeom>
        </p:spPr>
      </p:pic>
      <p:sp>
        <p:nvSpPr>
          <p:cNvPr id="6" name="ZoneTexte 5">
            <a:extLst>
              <a:ext uri="{FF2B5EF4-FFF2-40B4-BE49-F238E27FC236}">
                <a16:creationId xmlns:a16="http://schemas.microsoft.com/office/drawing/2014/main" id="{D3447834-E659-9529-D9AB-1A04D8C272E2}"/>
              </a:ext>
            </a:extLst>
          </p:cNvPr>
          <p:cNvSpPr txBox="1"/>
          <p:nvPr/>
        </p:nvSpPr>
        <p:spPr>
          <a:xfrm>
            <a:off x="3047081" y="182627"/>
            <a:ext cx="6100618" cy="430887"/>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Schéma cinématique</a:t>
            </a:r>
            <a:endParaRPr kumimoji="0" lang="fr-FR" altLang="fr-FR" sz="2200" b="0" i="0" u="none" strike="noStrike" cap="none" normalizeH="0" baseline="0" dirty="0">
              <a:ln>
                <a:noFill/>
              </a:ln>
              <a:effectLst/>
            </a:endParaRPr>
          </a:p>
        </p:txBody>
      </p:sp>
    </p:spTree>
    <p:extLst>
      <p:ext uri="{BB962C8B-B14F-4D97-AF65-F5344CB8AC3E}">
        <p14:creationId xmlns:p14="http://schemas.microsoft.com/office/powerpoint/2010/main" val="60203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87A767B-20C0-3E3F-B8EA-1A3FE991D9D5}"/>
              </a:ext>
            </a:extLst>
          </p:cNvPr>
          <p:cNvSpPr txBox="1"/>
          <p:nvPr/>
        </p:nvSpPr>
        <p:spPr>
          <a:xfrm>
            <a:off x="3044301" y="6127357"/>
            <a:ext cx="6103398" cy="584775"/>
          </a:xfrm>
          <a:prstGeom prst="rect">
            <a:avLst/>
          </a:prstGeom>
          <a:noFill/>
        </p:spPr>
        <p:txBody>
          <a:bodyPr wrap="square">
            <a:spAutoFit/>
          </a:bodyPr>
          <a:lstStyle/>
          <a:p>
            <a:pPr algn="ctr"/>
            <a:r>
              <a:rPr lang="fr-FR" sz="3200" b="1" u="sng" dirty="0">
                <a:solidFill>
                  <a:srgbClr val="FF0000"/>
                </a:solidFill>
              </a:rPr>
              <a:t>EXOTOOL</a:t>
            </a:r>
          </a:p>
        </p:txBody>
      </p:sp>
      <p:pic>
        <p:nvPicPr>
          <p:cNvPr id="2" name="Image 1">
            <a:extLst>
              <a:ext uri="{FF2B5EF4-FFF2-40B4-BE49-F238E27FC236}">
                <a16:creationId xmlns:a16="http://schemas.microsoft.com/office/drawing/2014/main" id="{5E06FAA5-740D-CC33-88BA-9AB0FF12D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314" y="1347209"/>
            <a:ext cx="5568770" cy="4268500"/>
          </a:xfrm>
          <a:prstGeom prst="rect">
            <a:avLst/>
          </a:prstGeom>
        </p:spPr>
      </p:pic>
      <p:pic>
        <p:nvPicPr>
          <p:cNvPr id="4" name="Image 3">
            <a:extLst>
              <a:ext uri="{FF2B5EF4-FFF2-40B4-BE49-F238E27FC236}">
                <a16:creationId xmlns:a16="http://schemas.microsoft.com/office/drawing/2014/main" id="{63F08441-07BB-A6F7-C0DD-6674FE7D2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650" y="1347209"/>
            <a:ext cx="5459302" cy="4268500"/>
          </a:xfrm>
          <a:prstGeom prst="rect">
            <a:avLst/>
          </a:prstGeom>
        </p:spPr>
      </p:pic>
      <p:sp>
        <p:nvSpPr>
          <p:cNvPr id="6" name="ZoneTexte 5">
            <a:extLst>
              <a:ext uri="{FF2B5EF4-FFF2-40B4-BE49-F238E27FC236}">
                <a16:creationId xmlns:a16="http://schemas.microsoft.com/office/drawing/2014/main" id="{01FB3426-6D62-BEC9-7DF0-F419C490441B}"/>
              </a:ext>
            </a:extLst>
          </p:cNvPr>
          <p:cNvSpPr txBox="1"/>
          <p:nvPr/>
        </p:nvSpPr>
        <p:spPr>
          <a:xfrm>
            <a:off x="3044301" y="500654"/>
            <a:ext cx="6100618" cy="461665"/>
          </a:xfrm>
          <a:prstGeom prst="rect">
            <a:avLst/>
          </a:prstGeom>
          <a:noFill/>
        </p:spPr>
        <p:txBody>
          <a:bodyPr wrap="square">
            <a:spAutoFit/>
          </a:bodyPr>
          <a:lstStyle/>
          <a:p>
            <a:pPr marL="342900" marR="0" lvl="0" indent="-342900" algn="ctr"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4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Comparaison coût des fonctions </a:t>
            </a:r>
            <a:endParaRPr kumimoji="0" lang="fr-FR" altLang="fr-FR" sz="24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1995375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7BF2BF4-9029-5409-0E09-1363683496E3}"/>
              </a:ext>
            </a:extLst>
          </p:cNvPr>
          <p:cNvSpPr txBox="1"/>
          <p:nvPr/>
        </p:nvSpPr>
        <p:spPr>
          <a:xfrm>
            <a:off x="3044406" y="6134183"/>
            <a:ext cx="6103188" cy="584775"/>
          </a:xfrm>
          <a:prstGeom prst="rect">
            <a:avLst/>
          </a:prstGeom>
          <a:noFill/>
        </p:spPr>
        <p:txBody>
          <a:bodyPr wrap="square">
            <a:spAutoFit/>
          </a:bodyPr>
          <a:lstStyle/>
          <a:p>
            <a:pPr algn="ctr"/>
            <a:r>
              <a:rPr lang="fr-FR" sz="3200" b="1" u="sng" dirty="0">
                <a:solidFill>
                  <a:srgbClr val="FF0000"/>
                </a:solidFill>
              </a:rPr>
              <a:t>Activité type 3</a:t>
            </a:r>
            <a:endParaRPr lang="fr-FR" sz="3200" u="sng" dirty="0"/>
          </a:p>
        </p:txBody>
      </p:sp>
      <p:pic>
        <p:nvPicPr>
          <p:cNvPr id="5" name="Image 4">
            <a:extLst>
              <a:ext uri="{FF2B5EF4-FFF2-40B4-BE49-F238E27FC236}">
                <a16:creationId xmlns:a16="http://schemas.microsoft.com/office/drawing/2014/main" id="{1FBA13FD-6DF4-75A1-AB13-7997683CD2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098" y="1062735"/>
            <a:ext cx="3634495" cy="3250473"/>
          </a:xfrm>
          <a:prstGeom prst="rect">
            <a:avLst/>
          </a:prstGeom>
        </p:spPr>
      </p:pic>
      <p:pic>
        <p:nvPicPr>
          <p:cNvPr id="7" name="Image 6" descr="Une image contenant objets métalliques&#10;&#10;Description générée automatiquement">
            <a:extLst>
              <a:ext uri="{FF2B5EF4-FFF2-40B4-BE49-F238E27FC236}">
                <a16:creationId xmlns:a16="http://schemas.microsoft.com/office/drawing/2014/main" id="{92CB0837-903C-7B7A-8514-A0B06DC3F1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7705" y="1057306"/>
            <a:ext cx="3148265" cy="3252989"/>
          </a:xfrm>
          <a:prstGeom prst="rect">
            <a:avLst/>
          </a:prstGeom>
        </p:spPr>
      </p:pic>
      <p:sp>
        <p:nvSpPr>
          <p:cNvPr id="9" name="ZoneTexte 8">
            <a:extLst>
              <a:ext uri="{FF2B5EF4-FFF2-40B4-BE49-F238E27FC236}">
                <a16:creationId xmlns:a16="http://schemas.microsoft.com/office/drawing/2014/main" id="{57E21E0E-9B58-30AC-FB89-04DA5156B4C9}"/>
              </a:ext>
            </a:extLst>
          </p:cNvPr>
          <p:cNvSpPr txBox="1"/>
          <p:nvPr/>
        </p:nvSpPr>
        <p:spPr>
          <a:xfrm>
            <a:off x="653209" y="4313208"/>
            <a:ext cx="2724272" cy="461665"/>
          </a:xfrm>
          <a:prstGeom prst="rect">
            <a:avLst/>
          </a:prstGeom>
          <a:noFill/>
        </p:spPr>
        <p:txBody>
          <a:bodyPr wrap="none" rtlCol="0">
            <a:spAutoFit/>
          </a:bodyPr>
          <a:lstStyle/>
          <a:p>
            <a:r>
              <a:rPr lang="fr-FR" sz="2400" b="1" u="sng" dirty="0">
                <a:solidFill>
                  <a:srgbClr val="FF0000"/>
                </a:solidFill>
              </a:rPr>
              <a:t>Jante aluminium</a:t>
            </a:r>
          </a:p>
        </p:txBody>
      </p:sp>
      <p:sp>
        <p:nvSpPr>
          <p:cNvPr id="10" name="ZoneTexte 9">
            <a:extLst>
              <a:ext uri="{FF2B5EF4-FFF2-40B4-BE49-F238E27FC236}">
                <a16:creationId xmlns:a16="http://schemas.microsoft.com/office/drawing/2014/main" id="{50B3E3BD-3938-6A31-9AFA-632676494728}"/>
              </a:ext>
            </a:extLst>
          </p:cNvPr>
          <p:cNvSpPr txBox="1"/>
          <p:nvPr/>
        </p:nvSpPr>
        <p:spPr>
          <a:xfrm>
            <a:off x="5168378" y="4313208"/>
            <a:ext cx="1386918" cy="461665"/>
          </a:xfrm>
          <a:prstGeom prst="rect">
            <a:avLst/>
          </a:prstGeom>
          <a:noFill/>
        </p:spPr>
        <p:txBody>
          <a:bodyPr wrap="none" rtlCol="0">
            <a:spAutoFit/>
          </a:bodyPr>
          <a:lstStyle/>
          <a:p>
            <a:r>
              <a:rPr lang="fr-FR" sz="2400" b="1" u="sng" dirty="0">
                <a:solidFill>
                  <a:srgbClr val="FF0000"/>
                </a:solidFill>
              </a:rPr>
              <a:t>Crochet</a:t>
            </a:r>
          </a:p>
        </p:txBody>
      </p:sp>
      <p:pic>
        <p:nvPicPr>
          <p:cNvPr id="4" name="Image 3" descr="Une image contenant objets métalliques, matériel&#10;&#10;Description générée automatiquement">
            <a:extLst>
              <a:ext uri="{FF2B5EF4-FFF2-40B4-BE49-F238E27FC236}">
                <a16:creationId xmlns:a16="http://schemas.microsoft.com/office/drawing/2014/main" id="{DAAB5D69-6893-810E-6FD8-104F8FDD67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8488" y="1649973"/>
            <a:ext cx="4187775" cy="2077098"/>
          </a:xfrm>
          <a:prstGeom prst="rect">
            <a:avLst/>
          </a:prstGeom>
        </p:spPr>
      </p:pic>
      <p:sp>
        <p:nvSpPr>
          <p:cNvPr id="6" name="ZoneTexte 5">
            <a:extLst>
              <a:ext uri="{FF2B5EF4-FFF2-40B4-BE49-F238E27FC236}">
                <a16:creationId xmlns:a16="http://schemas.microsoft.com/office/drawing/2014/main" id="{492D9B5C-AFDF-57F1-3B90-7898DD570552}"/>
              </a:ext>
            </a:extLst>
          </p:cNvPr>
          <p:cNvSpPr txBox="1"/>
          <p:nvPr/>
        </p:nvSpPr>
        <p:spPr>
          <a:xfrm>
            <a:off x="8831494" y="3727071"/>
            <a:ext cx="1981761" cy="461665"/>
          </a:xfrm>
          <a:prstGeom prst="rect">
            <a:avLst/>
          </a:prstGeom>
          <a:noFill/>
        </p:spPr>
        <p:txBody>
          <a:bodyPr wrap="none" rtlCol="0">
            <a:spAutoFit/>
          </a:bodyPr>
          <a:lstStyle/>
          <a:p>
            <a:pPr algn="ctr"/>
            <a:r>
              <a:rPr lang="fr-FR" sz="2400" b="1" u="sng" dirty="0">
                <a:solidFill>
                  <a:srgbClr val="FF0000"/>
                </a:solidFill>
              </a:rPr>
              <a:t>Vilebrequin</a:t>
            </a:r>
          </a:p>
        </p:txBody>
      </p:sp>
    </p:spTree>
    <p:extLst>
      <p:ext uri="{BB962C8B-B14F-4D97-AF65-F5344CB8AC3E}">
        <p14:creationId xmlns:p14="http://schemas.microsoft.com/office/powerpoint/2010/main" val="1660066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9D8FB02-28DA-DCC2-524D-2628A0AFD451}"/>
              </a:ext>
            </a:extLst>
          </p:cNvPr>
          <p:cNvSpPr txBox="1"/>
          <p:nvPr/>
        </p:nvSpPr>
        <p:spPr>
          <a:xfrm>
            <a:off x="3044406" y="6082424"/>
            <a:ext cx="6103188" cy="584775"/>
          </a:xfrm>
          <a:prstGeom prst="rect">
            <a:avLst/>
          </a:prstGeom>
          <a:noFill/>
        </p:spPr>
        <p:txBody>
          <a:bodyPr wrap="square">
            <a:spAutoFit/>
          </a:bodyPr>
          <a:lstStyle/>
          <a:p>
            <a:pPr algn="ctr"/>
            <a:r>
              <a:rPr lang="fr-FR" sz="3200" b="1" u="sng" dirty="0">
                <a:solidFill>
                  <a:srgbClr val="FF0000"/>
                </a:solidFill>
              </a:rPr>
              <a:t>Jante aluminium</a:t>
            </a:r>
          </a:p>
        </p:txBody>
      </p:sp>
      <p:sp>
        <p:nvSpPr>
          <p:cNvPr id="5" name="ZoneTexte 4">
            <a:extLst>
              <a:ext uri="{FF2B5EF4-FFF2-40B4-BE49-F238E27FC236}">
                <a16:creationId xmlns:a16="http://schemas.microsoft.com/office/drawing/2014/main" id="{B4DC4F2D-4D1E-4150-8D47-CF2B3E0A2848}"/>
              </a:ext>
            </a:extLst>
          </p:cNvPr>
          <p:cNvSpPr txBox="1"/>
          <p:nvPr/>
        </p:nvSpPr>
        <p:spPr>
          <a:xfrm>
            <a:off x="291141" y="1096887"/>
            <a:ext cx="6103188" cy="458844"/>
          </a:xfrm>
          <a:prstGeom prst="rect">
            <a:avLst/>
          </a:prstGeom>
          <a:noFill/>
        </p:spPr>
        <p:txBody>
          <a:bodyPr wrap="square">
            <a:spAutoFit/>
          </a:bodyPr>
          <a:lstStyle/>
          <a:p>
            <a:pPr marL="342900" indent="-342900" algn="ctr">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Création de la pièce         </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ZoneTexte 8">
            <a:extLst>
              <a:ext uri="{FF2B5EF4-FFF2-40B4-BE49-F238E27FC236}">
                <a16:creationId xmlns:a16="http://schemas.microsoft.com/office/drawing/2014/main" id="{A69810A9-8674-9A5D-6856-B1EAADCEF881}"/>
              </a:ext>
            </a:extLst>
          </p:cNvPr>
          <p:cNvSpPr txBox="1"/>
          <p:nvPr/>
        </p:nvSpPr>
        <p:spPr>
          <a:xfrm>
            <a:off x="5797671" y="1096887"/>
            <a:ext cx="6103188" cy="458844"/>
          </a:xfrm>
          <a:prstGeom prst="rect">
            <a:avLst/>
          </a:prstGeom>
          <a:noFill/>
        </p:spPr>
        <p:txBody>
          <a:bodyPr wrap="square">
            <a:spAutoFit/>
          </a:bodyPr>
          <a:lstStyle/>
          <a:p>
            <a:pPr marL="342900" indent="-342900" algn="ctr">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Cotation fonctionnelle</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Image 15">
            <a:extLst>
              <a:ext uri="{FF2B5EF4-FFF2-40B4-BE49-F238E27FC236}">
                <a16:creationId xmlns:a16="http://schemas.microsoft.com/office/drawing/2014/main" id="{C3930A16-83AA-77CE-5ADB-73476A9878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3489" y="2267830"/>
            <a:ext cx="4258491" cy="2322340"/>
          </a:xfrm>
          <a:prstGeom prst="rect">
            <a:avLst/>
          </a:prstGeom>
        </p:spPr>
      </p:pic>
      <p:pic>
        <p:nvPicPr>
          <p:cNvPr id="17" name="Image 16">
            <a:extLst>
              <a:ext uri="{FF2B5EF4-FFF2-40B4-BE49-F238E27FC236}">
                <a16:creationId xmlns:a16="http://schemas.microsoft.com/office/drawing/2014/main" id="{D3223AD3-9A02-A286-B85F-797693937B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910583" y="836697"/>
            <a:ext cx="3878253" cy="5507416"/>
          </a:xfrm>
          <a:prstGeom prst="rect">
            <a:avLst/>
          </a:prstGeom>
        </p:spPr>
      </p:pic>
    </p:spTree>
    <p:extLst>
      <p:ext uri="{BB962C8B-B14F-4D97-AF65-F5344CB8AC3E}">
        <p14:creationId xmlns:p14="http://schemas.microsoft.com/office/powerpoint/2010/main" val="1777497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B38D3CA-EB8E-DB07-0DA0-F50D6E90B20E}"/>
              </a:ext>
            </a:extLst>
          </p:cNvPr>
          <p:cNvSpPr txBox="1"/>
          <p:nvPr/>
        </p:nvSpPr>
        <p:spPr>
          <a:xfrm>
            <a:off x="308394" y="836305"/>
            <a:ext cx="4368109" cy="848181"/>
          </a:xfrm>
          <a:prstGeom prst="rect">
            <a:avLst/>
          </a:prstGeom>
          <a:noFill/>
        </p:spPr>
        <p:txBody>
          <a:bodyPr wrap="square">
            <a:spAutoFit/>
          </a:bodyPr>
          <a:lstStyle/>
          <a:p>
            <a:pPr marL="285750" indent="-285750">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Création du pneu et l’assemblage des deux pièces</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BF7EBCE6-6474-1219-853C-9E878B23784A}"/>
              </a:ext>
            </a:extLst>
          </p:cNvPr>
          <p:cNvSpPr txBox="1"/>
          <p:nvPr/>
        </p:nvSpPr>
        <p:spPr>
          <a:xfrm>
            <a:off x="308394" y="4044823"/>
            <a:ext cx="3199081" cy="430887"/>
          </a:xfrm>
          <a:prstGeom prst="rect">
            <a:avLst/>
          </a:prstGeom>
          <a:noFill/>
        </p:spPr>
        <p:txBody>
          <a:bodyPr wrap="none" rtlCol="0">
            <a:spAutoFit/>
          </a:bodyPr>
          <a:lstStyle/>
          <a:p>
            <a:pPr marL="285750" indent="-285750">
              <a:buFont typeface="Wingdings" panose="05000000000000000000" pitchFamily="2" charset="2"/>
              <a:buChar char="Ø"/>
            </a:pPr>
            <a:r>
              <a:rPr lang="fr-FR" sz="2200" dirty="0">
                <a:latin typeface="Calibri" panose="020F0502020204030204" pitchFamily="34" charset="0"/>
                <a:cs typeface="Calibri" panose="020F0502020204030204" pitchFamily="34" charset="0"/>
              </a:rPr>
              <a:t>Mise en plan de la jante</a:t>
            </a:r>
          </a:p>
        </p:txBody>
      </p:sp>
      <p:pic>
        <p:nvPicPr>
          <p:cNvPr id="6" name="Image 5">
            <a:extLst>
              <a:ext uri="{FF2B5EF4-FFF2-40B4-BE49-F238E27FC236}">
                <a16:creationId xmlns:a16="http://schemas.microsoft.com/office/drawing/2014/main" id="{6702CD51-E06E-A62E-148F-CC9B1CE95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1959" y="2438112"/>
            <a:ext cx="5289218" cy="3644311"/>
          </a:xfrm>
          <a:prstGeom prst="rect">
            <a:avLst/>
          </a:prstGeom>
        </p:spPr>
      </p:pic>
      <p:pic>
        <p:nvPicPr>
          <p:cNvPr id="10" name="Image 9">
            <a:extLst>
              <a:ext uri="{FF2B5EF4-FFF2-40B4-BE49-F238E27FC236}">
                <a16:creationId xmlns:a16="http://schemas.microsoft.com/office/drawing/2014/main" id="{E123B231-B6F7-6B97-8E76-95040BCAE8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8126" y="190801"/>
            <a:ext cx="3808442" cy="2139192"/>
          </a:xfrm>
          <a:prstGeom prst="rect">
            <a:avLst/>
          </a:prstGeom>
        </p:spPr>
      </p:pic>
      <p:pic>
        <p:nvPicPr>
          <p:cNvPr id="12" name="Image 11">
            <a:extLst>
              <a:ext uri="{FF2B5EF4-FFF2-40B4-BE49-F238E27FC236}">
                <a16:creationId xmlns:a16="http://schemas.microsoft.com/office/drawing/2014/main" id="{931FBAD9-679D-4029-BE26-AF6F5C1D1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3307" y="190801"/>
            <a:ext cx="3536975" cy="2139191"/>
          </a:xfrm>
          <a:prstGeom prst="rect">
            <a:avLst/>
          </a:prstGeom>
        </p:spPr>
      </p:pic>
      <p:sp>
        <p:nvSpPr>
          <p:cNvPr id="13" name="ZoneTexte 12">
            <a:extLst>
              <a:ext uri="{FF2B5EF4-FFF2-40B4-BE49-F238E27FC236}">
                <a16:creationId xmlns:a16="http://schemas.microsoft.com/office/drawing/2014/main" id="{AE92EF9C-63D7-1308-A939-2E4297F896CA}"/>
              </a:ext>
            </a:extLst>
          </p:cNvPr>
          <p:cNvSpPr txBox="1"/>
          <p:nvPr/>
        </p:nvSpPr>
        <p:spPr>
          <a:xfrm>
            <a:off x="3044406" y="6082424"/>
            <a:ext cx="6103188" cy="584775"/>
          </a:xfrm>
          <a:prstGeom prst="rect">
            <a:avLst/>
          </a:prstGeom>
          <a:noFill/>
        </p:spPr>
        <p:txBody>
          <a:bodyPr wrap="square">
            <a:spAutoFit/>
          </a:bodyPr>
          <a:lstStyle/>
          <a:p>
            <a:pPr algn="ctr"/>
            <a:r>
              <a:rPr lang="fr-FR" sz="3200" b="1" u="sng" dirty="0">
                <a:solidFill>
                  <a:srgbClr val="FF0000"/>
                </a:solidFill>
              </a:rPr>
              <a:t>Jante aluminium</a:t>
            </a:r>
          </a:p>
        </p:txBody>
      </p:sp>
    </p:spTree>
    <p:extLst>
      <p:ext uri="{BB962C8B-B14F-4D97-AF65-F5344CB8AC3E}">
        <p14:creationId xmlns:p14="http://schemas.microsoft.com/office/powerpoint/2010/main" val="4223623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FB9DF4A-23E5-8A89-8B7E-EAEB8D51A4E1}"/>
              </a:ext>
            </a:extLst>
          </p:cNvPr>
          <p:cNvSpPr txBox="1"/>
          <p:nvPr/>
        </p:nvSpPr>
        <p:spPr>
          <a:xfrm>
            <a:off x="3044406" y="6160062"/>
            <a:ext cx="6103188" cy="584775"/>
          </a:xfrm>
          <a:prstGeom prst="rect">
            <a:avLst/>
          </a:prstGeom>
          <a:noFill/>
        </p:spPr>
        <p:txBody>
          <a:bodyPr wrap="square">
            <a:spAutoFit/>
          </a:bodyPr>
          <a:lstStyle/>
          <a:p>
            <a:pPr algn="ctr"/>
            <a:r>
              <a:rPr lang="fr-FR" sz="3200" b="1" u="sng" dirty="0">
                <a:solidFill>
                  <a:srgbClr val="FF0000"/>
                </a:solidFill>
              </a:rPr>
              <a:t>Crochet</a:t>
            </a:r>
          </a:p>
        </p:txBody>
      </p:sp>
      <p:sp>
        <p:nvSpPr>
          <p:cNvPr id="5" name="ZoneTexte 4">
            <a:extLst>
              <a:ext uri="{FF2B5EF4-FFF2-40B4-BE49-F238E27FC236}">
                <a16:creationId xmlns:a16="http://schemas.microsoft.com/office/drawing/2014/main" id="{8520F3CB-634C-F6B0-5734-F424BC35B09F}"/>
              </a:ext>
            </a:extLst>
          </p:cNvPr>
          <p:cNvSpPr txBox="1"/>
          <p:nvPr/>
        </p:nvSpPr>
        <p:spPr>
          <a:xfrm>
            <a:off x="161745" y="998240"/>
            <a:ext cx="4927840" cy="848181"/>
          </a:xfrm>
          <a:prstGeom prst="rect">
            <a:avLst/>
          </a:prstGeom>
          <a:noFill/>
        </p:spPr>
        <p:txBody>
          <a:bodyPr wrap="square">
            <a:spAutoFit/>
          </a:bodyPr>
          <a:lstStyle/>
          <a:p>
            <a:pPr marL="342900" indent="-342900">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Dessin du crochet et création d’un cartouche en 2D sur Autocad</a:t>
            </a:r>
            <a:endParaRPr lang="fr-FR" sz="2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A2A8DADB-2571-CDAA-A76D-C49863F4EAEF}"/>
              </a:ext>
            </a:extLst>
          </p:cNvPr>
          <p:cNvSpPr txBox="1"/>
          <p:nvPr/>
        </p:nvSpPr>
        <p:spPr>
          <a:xfrm>
            <a:off x="161745" y="4452153"/>
            <a:ext cx="6103188" cy="458844"/>
          </a:xfrm>
          <a:prstGeom prst="rect">
            <a:avLst/>
          </a:prstGeom>
          <a:noFill/>
        </p:spPr>
        <p:txBody>
          <a:bodyPr wrap="square">
            <a:spAutoFit/>
          </a:bodyPr>
          <a:lstStyle/>
          <a:p>
            <a:pPr marL="342900" indent="-342900">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Mise en plan du crochet sur Autocad</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1" name="Image 20">
            <a:extLst>
              <a:ext uri="{FF2B5EF4-FFF2-40B4-BE49-F238E27FC236}">
                <a16:creationId xmlns:a16="http://schemas.microsoft.com/office/drawing/2014/main" id="{14B06D53-455D-10A4-D826-24F62617EC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7294" y="759743"/>
            <a:ext cx="3185771" cy="4537289"/>
          </a:xfrm>
          <a:prstGeom prst="rect">
            <a:avLst/>
          </a:prstGeom>
        </p:spPr>
      </p:pic>
      <p:pic>
        <p:nvPicPr>
          <p:cNvPr id="23" name="Image 22">
            <a:extLst>
              <a:ext uri="{FF2B5EF4-FFF2-40B4-BE49-F238E27FC236}">
                <a16:creationId xmlns:a16="http://schemas.microsoft.com/office/drawing/2014/main" id="{7A57DAB8-79F0-4749-B737-D174CF22D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5627" y="759742"/>
            <a:ext cx="3219784" cy="4537289"/>
          </a:xfrm>
          <a:prstGeom prst="rect">
            <a:avLst/>
          </a:prstGeom>
        </p:spPr>
      </p:pic>
      <p:pic>
        <p:nvPicPr>
          <p:cNvPr id="25" name="Image 24">
            <a:extLst>
              <a:ext uri="{FF2B5EF4-FFF2-40B4-BE49-F238E27FC236}">
                <a16:creationId xmlns:a16="http://schemas.microsoft.com/office/drawing/2014/main" id="{FE8C6DA1-E364-0DC9-4B9B-AC37EEC696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520" y="2223056"/>
            <a:ext cx="4430290" cy="1610664"/>
          </a:xfrm>
          <a:prstGeom prst="rect">
            <a:avLst/>
          </a:prstGeom>
        </p:spPr>
      </p:pic>
    </p:spTree>
    <p:extLst>
      <p:ext uri="{BB962C8B-B14F-4D97-AF65-F5344CB8AC3E}">
        <p14:creationId xmlns:p14="http://schemas.microsoft.com/office/powerpoint/2010/main" val="2496476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E1C6E48-EA7C-91EA-7413-C6569866A3C1}"/>
              </a:ext>
            </a:extLst>
          </p:cNvPr>
          <p:cNvSpPr txBox="1"/>
          <p:nvPr/>
        </p:nvSpPr>
        <p:spPr>
          <a:xfrm>
            <a:off x="-7188" y="782778"/>
            <a:ext cx="6103188" cy="848181"/>
          </a:xfrm>
          <a:prstGeom prst="rect">
            <a:avLst/>
          </a:prstGeom>
          <a:noFill/>
        </p:spPr>
        <p:txBody>
          <a:bodyPr wrap="square">
            <a:spAutoFit/>
          </a:bodyPr>
          <a:lstStyle/>
          <a:p>
            <a:pPr marL="285750" indent="-285750" algn="ctr">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Reproduction de la pièce sur SolidWorks avec mise en plan</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06A97A85-2772-5F34-843D-A4E0B9AE8A04}"/>
              </a:ext>
            </a:extLst>
          </p:cNvPr>
          <p:cNvSpPr txBox="1"/>
          <p:nvPr/>
        </p:nvSpPr>
        <p:spPr>
          <a:xfrm>
            <a:off x="3044406" y="6142810"/>
            <a:ext cx="6103188" cy="584775"/>
          </a:xfrm>
          <a:prstGeom prst="rect">
            <a:avLst/>
          </a:prstGeom>
          <a:noFill/>
        </p:spPr>
        <p:txBody>
          <a:bodyPr wrap="square">
            <a:spAutoFit/>
          </a:bodyPr>
          <a:lstStyle/>
          <a:p>
            <a:pPr algn="ctr"/>
            <a:r>
              <a:rPr lang="fr-FR" sz="3200" b="1" u="sng" dirty="0">
                <a:solidFill>
                  <a:srgbClr val="FF0000"/>
                </a:solidFill>
              </a:rPr>
              <a:t>Crochet</a:t>
            </a:r>
          </a:p>
        </p:txBody>
      </p:sp>
      <p:pic>
        <p:nvPicPr>
          <p:cNvPr id="7" name="Image 6">
            <a:extLst>
              <a:ext uri="{FF2B5EF4-FFF2-40B4-BE49-F238E27FC236}">
                <a16:creationId xmlns:a16="http://schemas.microsoft.com/office/drawing/2014/main" id="{A0602FC7-DC55-685F-F163-AA4CFDB64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186" y="2061135"/>
            <a:ext cx="4636440" cy="2735730"/>
          </a:xfrm>
          <a:prstGeom prst="rect">
            <a:avLst/>
          </a:prstGeom>
        </p:spPr>
      </p:pic>
      <p:pic>
        <p:nvPicPr>
          <p:cNvPr id="9" name="Image 8">
            <a:extLst>
              <a:ext uri="{FF2B5EF4-FFF2-40B4-BE49-F238E27FC236}">
                <a16:creationId xmlns:a16="http://schemas.microsoft.com/office/drawing/2014/main" id="{56C08C88-DFB0-BBD4-8920-2C67AC6F51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2925" y="1526875"/>
            <a:ext cx="5939673" cy="4185759"/>
          </a:xfrm>
          <a:prstGeom prst="rect">
            <a:avLst/>
          </a:prstGeom>
        </p:spPr>
      </p:pic>
    </p:spTree>
    <p:extLst>
      <p:ext uri="{BB962C8B-B14F-4D97-AF65-F5344CB8AC3E}">
        <p14:creationId xmlns:p14="http://schemas.microsoft.com/office/powerpoint/2010/main" val="1829489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D5BF0C5-6CCF-885C-F3DB-6F2539DFEF9C}"/>
              </a:ext>
            </a:extLst>
          </p:cNvPr>
          <p:cNvSpPr txBox="1"/>
          <p:nvPr/>
        </p:nvSpPr>
        <p:spPr>
          <a:xfrm>
            <a:off x="3044406" y="6108304"/>
            <a:ext cx="6103188" cy="584775"/>
          </a:xfrm>
          <a:prstGeom prst="rect">
            <a:avLst/>
          </a:prstGeom>
          <a:noFill/>
        </p:spPr>
        <p:txBody>
          <a:bodyPr wrap="square">
            <a:spAutoFit/>
          </a:bodyPr>
          <a:lstStyle/>
          <a:p>
            <a:pPr algn="ctr"/>
            <a:r>
              <a:rPr lang="fr-FR" sz="3200" b="1" u="sng" dirty="0">
                <a:solidFill>
                  <a:srgbClr val="FF0000"/>
                </a:solidFill>
              </a:rPr>
              <a:t>Vilebrequin</a:t>
            </a:r>
          </a:p>
        </p:txBody>
      </p:sp>
      <p:sp>
        <p:nvSpPr>
          <p:cNvPr id="5" name="ZoneTexte 4">
            <a:extLst>
              <a:ext uri="{FF2B5EF4-FFF2-40B4-BE49-F238E27FC236}">
                <a16:creationId xmlns:a16="http://schemas.microsoft.com/office/drawing/2014/main" id="{AB069ADA-E313-621E-99CE-4F187B2262AF}"/>
              </a:ext>
            </a:extLst>
          </p:cNvPr>
          <p:cNvSpPr txBox="1"/>
          <p:nvPr/>
        </p:nvSpPr>
        <p:spPr>
          <a:xfrm>
            <a:off x="713834" y="519534"/>
            <a:ext cx="4661143" cy="848181"/>
          </a:xfrm>
          <a:prstGeom prst="rect">
            <a:avLst/>
          </a:prstGeom>
          <a:noFill/>
        </p:spPr>
        <p:txBody>
          <a:bodyPr wrap="square">
            <a:spAutoFit/>
          </a:bodyPr>
          <a:lstStyle/>
          <a:p>
            <a:pPr marL="342900" indent="-342900" algn="ctr">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Cotation fonctionnelle vilebrequin 2 cylindres                   </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ZoneTexte 6">
            <a:extLst>
              <a:ext uri="{FF2B5EF4-FFF2-40B4-BE49-F238E27FC236}">
                <a16:creationId xmlns:a16="http://schemas.microsoft.com/office/drawing/2014/main" id="{AC8B0C77-8BFC-220A-C2FF-922FA090C486}"/>
              </a:ext>
            </a:extLst>
          </p:cNvPr>
          <p:cNvSpPr txBox="1"/>
          <p:nvPr/>
        </p:nvSpPr>
        <p:spPr>
          <a:xfrm>
            <a:off x="6558591" y="519534"/>
            <a:ext cx="5178006" cy="848181"/>
          </a:xfrm>
          <a:prstGeom prst="rect">
            <a:avLst/>
          </a:prstGeom>
          <a:noFill/>
        </p:spPr>
        <p:txBody>
          <a:bodyPr wrap="square">
            <a:spAutoFit/>
          </a:bodyPr>
          <a:lstStyle/>
          <a:p>
            <a:pPr marL="285750" indent="-285750" algn="ctr">
              <a:lnSpc>
                <a:spcPct val="115000"/>
              </a:lnSpc>
              <a:spcAft>
                <a:spcPts val="1000"/>
              </a:spcAft>
              <a:buFont typeface="Wingdings" panose="05000000000000000000" pitchFamily="2" charset="2"/>
              <a:buChar char="Ø"/>
            </a:pPr>
            <a:r>
              <a:rPr lang="fr-FR" sz="2200" b="1" dirty="0">
                <a:effectLst/>
                <a:latin typeface="Calibri" panose="020F0502020204030204" pitchFamily="34" charset="0"/>
                <a:ea typeface="Calibri" panose="020F0502020204030204" pitchFamily="34" charset="0"/>
                <a:cs typeface="Calibri" panose="020F0502020204030204" pitchFamily="34" charset="0"/>
              </a:rPr>
              <a:t>Création de la pièce et MEP vilebrequin 4 cylindres</a:t>
            </a:r>
            <a:endParaRPr lang="fr-FR" sz="22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 8">
            <a:extLst>
              <a:ext uri="{FF2B5EF4-FFF2-40B4-BE49-F238E27FC236}">
                <a16:creationId xmlns:a16="http://schemas.microsoft.com/office/drawing/2014/main" id="{2D1BA158-50DA-379E-03F9-8D82F279C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272467" y="871980"/>
            <a:ext cx="3914400" cy="5383450"/>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666C5516-2FD7-CA34-C599-F2F9FB144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9189" y="1606506"/>
            <a:ext cx="3776809" cy="1737199"/>
          </a:xfrm>
          <a:prstGeom prst="rect">
            <a:avLst/>
          </a:prstGeom>
        </p:spPr>
      </p:pic>
      <p:pic>
        <p:nvPicPr>
          <p:cNvPr id="13" name="Image 12">
            <a:extLst>
              <a:ext uri="{FF2B5EF4-FFF2-40B4-BE49-F238E27FC236}">
                <a16:creationId xmlns:a16="http://schemas.microsoft.com/office/drawing/2014/main" id="{18DC17FE-B85B-A38C-E7CB-EBF3038499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9189" y="3425781"/>
            <a:ext cx="3776809" cy="2682523"/>
          </a:xfrm>
          <a:prstGeom prst="rect">
            <a:avLst/>
          </a:prstGeom>
        </p:spPr>
      </p:pic>
    </p:spTree>
    <p:extLst>
      <p:ext uri="{BB962C8B-B14F-4D97-AF65-F5344CB8AC3E}">
        <p14:creationId xmlns:p14="http://schemas.microsoft.com/office/powerpoint/2010/main" val="2225209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A2F117-165F-3D63-BC9A-C7E29554D509}"/>
              </a:ext>
            </a:extLst>
          </p:cNvPr>
          <p:cNvSpPr>
            <a:spLocks noGrp="1"/>
          </p:cNvSpPr>
          <p:nvPr>
            <p:ph type="ctrTitle"/>
          </p:nvPr>
        </p:nvSpPr>
        <p:spPr>
          <a:xfrm>
            <a:off x="1774425" y="2208362"/>
            <a:ext cx="8637073" cy="1514651"/>
          </a:xfrm>
        </p:spPr>
        <p:txBody>
          <a:bodyPr>
            <a:normAutofit/>
          </a:bodyPr>
          <a:lstStyle/>
          <a:p>
            <a:r>
              <a:rPr lang="fr-FR" sz="4800" b="1" u="sng" dirty="0">
                <a:solidFill>
                  <a:srgbClr val="FF0000"/>
                </a:solidFill>
              </a:rPr>
              <a:t>Merci pour votre attention</a:t>
            </a:r>
          </a:p>
        </p:txBody>
      </p:sp>
    </p:spTree>
    <p:extLst>
      <p:ext uri="{BB962C8B-B14F-4D97-AF65-F5344CB8AC3E}">
        <p14:creationId xmlns:p14="http://schemas.microsoft.com/office/powerpoint/2010/main" val="2765861688"/>
      </p:ext>
    </p:extLst>
  </p:cSld>
  <p:clrMapOvr>
    <a:masterClrMapping/>
  </p:clrMapOvr>
</p:sld>
</file>

<file path=ppt/theme/theme1.xml><?xml version="1.0" encoding="utf-8"?>
<a:theme xmlns:a="http://schemas.openxmlformats.org/drawingml/2006/main" name="Galerie">
  <a:themeElements>
    <a:clrScheme name="Nuances de gri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erie">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Ion</Template>
  <TotalTime>754</TotalTime>
  <Words>1737</Words>
  <Application>Microsoft Office PowerPoint</Application>
  <PresentationFormat>Grand écran</PresentationFormat>
  <Paragraphs>254</Paragraphs>
  <Slides>38</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38</vt:i4>
      </vt:variant>
    </vt:vector>
  </HeadingPairs>
  <TitlesOfParts>
    <vt:vector size="46" baseType="lpstr">
      <vt:lpstr>Arial</vt:lpstr>
      <vt:lpstr>Calibri</vt:lpstr>
      <vt:lpstr>Cambria</vt:lpstr>
      <vt:lpstr>Franklin Gothic Book</vt:lpstr>
      <vt:lpstr>Rockwell</vt:lpstr>
      <vt:lpstr>Times New Roman</vt:lpstr>
      <vt:lpstr>Wingdings</vt:lpstr>
      <vt:lpstr>Galerie</vt:lpstr>
      <vt:lpstr>Dossier professionnel TEM</vt:lpstr>
      <vt:lpstr> </vt:lpstr>
      <vt:lpstr>BABALU</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Pierre TALLARON</dc:creator>
  <cp:lastModifiedBy>Pierre TALLARON</cp:lastModifiedBy>
  <cp:revision>152</cp:revision>
  <dcterms:created xsi:type="dcterms:W3CDTF">2022-09-16T08:33:26Z</dcterms:created>
  <dcterms:modified xsi:type="dcterms:W3CDTF">2022-09-19T16:05:27Z</dcterms:modified>
</cp:coreProperties>
</file>