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90" r:id="rId2"/>
    <p:sldId id="289" r:id="rId3"/>
    <p:sldId id="257" r:id="rId4"/>
    <p:sldId id="258" r:id="rId5"/>
    <p:sldId id="259" r:id="rId6"/>
    <p:sldId id="260" r:id="rId7"/>
    <p:sldId id="261" r:id="rId8"/>
    <p:sldId id="265" r:id="rId9"/>
    <p:sldId id="263" r:id="rId10"/>
    <p:sldId id="264" r:id="rId11"/>
    <p:sldId id="266" r:id="rId12"/>
    <p:sldId id="267" r:id="rId13"/>
    <p:sldId id="286" r:id="rId14"/>
    <p:sldId id="271" r:id="rId15"/>
    <p:sldId id="269" r:id="rId16"/>
    <p:sldId id="272" r:id="rId17"/>
    <p:sldId id="270" r:id="rId18"/>
    <p:sldId id="275" r:id="rId19"/>
    <p:sldId id="276" r:id="rId20"/>
    <p:sldId id="277" r:id="rId21"/>
    <p:sldId id="278" r:id="rId22"/>
    <p:sldId id="279" r:id="rId23"/>
    <p:sldId id="284" r:id="rId24"/>
    <p:sldId id="285" r:id="rId25"/>
    <p:sldId id="287" r:id="rId26"/>
    <p:sldId id="281" r:id="rId27"/>
    <p:sldId id="288" r:id="rId28"/>
    <p:sldId id="291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DF6E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5" y="802300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6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9"/>
            <a:ext cx="5626775" cy="309201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5" y="798973"/>
            <a:ext cx="811019" cy="503578"/>
          </a:xfrm>
        </p:spPr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46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744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2"/>
            <a:ext cx="8643155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9"/>
            <a:ext cx="8643155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53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8" y="804891"/>
            <a:ext cx="9293577" cy="10593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9"/>
            <a:ext cx="4488655" cy="344859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1" y="2017343"/>
            <a:ext cx="4488655" cy="34415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50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2" y="804165"/>
            <a:ext cx="9295603" cy="1056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51"/>
            <a:ext cx="4488795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71"/>
            <a:ext cx="4488795" cy="26444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5"/>
            <a:ext cx="4488795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5" cy="263737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85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362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3615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3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1" cy="4658826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3" y="3205493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839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8" y="482172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7" y="1129513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4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30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3" y="5469858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3" y="318642"/>
            <a:ext cx="5541004" cy="320931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68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4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3" y="798975"/>
            <a:ext cx="1615743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3" y="798975"/>
            <a:ext cx="7518655" cy="465988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348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80" y="804521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80" y="2015734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80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733ED-8409-4AE8-9222-7AFCB03D3B78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9"/>
            <a:ext cx="562677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1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992E379-F7E0-46BF-90A0-E79C2B8ECD3E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608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B24FD-CE20-5EE2-16DE-D90180352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1305" y="578014"/>
            <a:ext cx="10023309" cy="1897768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Dossier projet TEM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7B3E4B-96C8-67ED-0813-5A5CCC4CF9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7050" y="3680944"/>
            <a:ext cx="5031818" cy="977621"/>
          </a:xfrm>
        </p:spPr>
        <p:txBody>
          <a:bodyPr>
            <a:normAutofit fontScale="92500" lnSpcReduction="20000"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Tallaron pierre 07/10/2022</a:t>
            </a:r>
          </a:p>
        </p:txBody>
      </p:sp>
    </p:spTree>
    <p:extLst>
      <p:ext uri="{BB962C8B-B14F-4D97-AF65-F5344CB8AC3E}">
        <p14:creationId xmlns:p14="http://schemas.microsoft.com/office/powerpoint/2010/main" val="2969828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90F31C6-2E66-43D1-BE93-3B9282034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5DB1DC3-6110-432F-AC60-5131B96E0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50E5C8A-0E82-4F34-9086-5081984C2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1C308C0B-CA67-0DDD-1282-F9F6FFF92E1C}"/>
              </a:ext>
            </a:extLst>
          </p:cNvPr>
          <p:cNvSpPr txBox="1"/>
          <p:nvPr/>
        </p:nvSpPr>
        <p:spPr>
          <a:xfrm>
            <a:off x="314646" y="2015822"/>
            <a:ext cx="3159947" cy="141317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u="sng" cap="all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Étude de cas de l’embosseur</a:t>
            </a:r>
            <a:endParaRPr lang="en-US" sz="3200" cap="all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763F4B-F590-4155-B062-8D4E7D36B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3A0B059-726A-4E27-A842-860C97E4CF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blipFill dpi="0" rotWithShape="1">
              <a:blip r:embed="rId3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BA7472-82EB-4BA7-AADE-D264605865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Image 6" descr="Une image contenant rouge&#10;&#10;Description générée automatiquement">
            <a:extLst>
              <a:ext uri="{FF2B5EF4-FFF2-40B4-BE49-F238E27FC236}">
                <a16:creationId xmlns:a16="http://schemas.microsoft.com/office/drawing/2014/main" id="{77FF1C15-F619-50AD-B273-48F652572B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020"/>
          <a:stretch/>
        </p:blipFill>
        <p:spPr>
          <a:xfrm>
            <a:off x="4292448" y="811444"/>
            <a:ext cx="3694582" cy="4388629"/>
          </a:xfrm>
          <a:prstGeom prst="rect">
            <a:avLst/>
          </a:prstGeom>
        </p:spPr>
      </p:pic>
      <p:pic>
        <p:nvPicPr>
          <p:cNvPr id="9" name="Image 8" descr="Une image contenant charrette à bras, barbecue, appareil de cuisine&#10;&#10;Description générée automatiquement">
            <a:extLst>
              <a:ext uri="{FF2B5EF4-FFF2-40B4-BE49-F238E27FC236}">
                <a16:creationId xmlns:a16="http://schemas.microsoft.com/office/drawing/2014/main" id="{F79450B3-E1BA-869B-9136-0BBB73653C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8" r="13521" b="-4"/>
          <a:stretch/>
        </p:blipFill>
        <p:spPr>
          <a:xfrm>
            <a:off x="7987030" y="810380"/>
            <a:ext cx="3233697" cy="438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89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30B326A-C054-4820-AFCA-FCB009ABC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265DFC7-1B2A-4A32-9C43-C48EA6FF6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3B328C-A402-44DE-AABB-9BFBB6617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814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1DDD710-EDFC-17C5-A2AC-851318293B5E}"/>
              </a:ext>
            </a:extLst>
          </p:cNvPr>
          <p:cNvSpPr/>
          <p:nvPr/>
        </p:nvSpPr>
        <p:spPr>
          <a:xfrm>
            <a:off x="3761120" y="6045492"/>
            <a:ext cx="4958419" cy="959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u="sng" cap="all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Sommaire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A936D96-EF8F-CF73-9B2E-00DEC3251A5F}"/>
              </a:ext>
            </a:extLst>
          </p:cNvPr>
          <p:cNvSpPr txBox="1"/>
          <p:nvPr/>
        </p:nvSpPr>
        <p:spPr>
          <a:xfrm>
            <a:off x="951263" y="175031"/>
            <a:ext cx="5289067" cy="37755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Presentation de l’entreprise et son contexte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Cahier des charges 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Étude de la concurrence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Analyse du besoin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Bête à corne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Diagramme pieuvre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Détails des fonctions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Tableau des fonctions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Hièrarchisation des fonctions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Diagramme FAST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Analyse des valeurs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AMDEC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Schéma Cinématique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Calcul de RDM 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Calcul de statique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CAO 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Mise en plan</a:t>
            </a:r>
          </a:p>
          <a:p>
            <a:pPr marL="400041" indent="-285744" defTabSz="914377">
              <a:lnSpc>
                <a:spcPct val="110000"/>
              </a:lnSpc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Cotation fonctionnelle</a:t>
            </a:r>
          </a:p>
          <a:p>
            <a:pPr marL="400041" indent="-285744"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Prix de l’embosseur et produit de nettoyage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1DF00D8-05F3-44F6-A739-39FDAECC4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99255" y="482172"/>
            <a:ext cx="4652668" cy="5149101"/>
            <a:chOff x="6899254" y="482171"/>
            <a:chExt cx="4652668" cy="514910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0BE039F-BBF8-403F-8DCA-0880DB819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99254" y="482171"/>
              <a:ext cx="4652668" cy="5149101"/>
            </a:xfrm>
            <a:prstGeom prst="rect">
              <a:avLst/>
            </a:prstGeom>
            <a:blipFill dpi="0" rotWithShape="1">
              <a:blip r:embed="rId3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CD9F7AD-4C3D-4F91-87A4-9CF96BA11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39487" y="812507"/>
              <a:ext cx="400124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Image 10" descr="Une image contenant fruit, arrangé&#10;&#10;Description générée automatiquement">
            <a:extLst>
              <a:ext uri="{FF2B5EF4-FFF2-40B4-BE49-F238E27FC236}">
                <a16:creationId xmlns:a16="http://schemas.microsoft.com/office/drawing/2014/main" id="{18ADF669-BC13-3EF8-8737-031B78D333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3" r="28799" b="-2"/>
          <a:stretch/>
        </p:blipFill>
        <p:spPr>
          <a:xfrm>
            <a:off x="7239487" y="811446"/>
            <a:ext cx="4001249" cy="444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3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B25638D-3D06-41D1-8060-4D2707C60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161BB1E-0062-4056-AB94-121EF614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FBC01E2-D629-4319-B5CB-BFA461B8C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814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CC825A4C-35E3-29E2-99FF-011C4F40BD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7268" y="5976195"/>
            <a:ext cx="9291215" cy="10492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u="sng" dirty="0">
                <a:solidFill>
                  <a:srgbClr val="FF0000"/>
                </a:solidFill>
              </a:rPr>
              <a:t>Présentation de l’entrepise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1C26A2-B4C1-1E36-A553-3896CC8406C9}"/>
              </a:ext>
            </a:extLst>
          </p:cNvPr>
          <p:cNvSpPr txBox="1"/>
          <p:nvPr/>
        </p:nvSpPr>
        <p:spPr>
          <a:xfrm>
            <a:off x="293301" y="360472"/>
            <a:ext cx="7583475" cy="40122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defTabSz="914377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3200" b="1" u="sng" dirty="0" err="1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</a:rPr>
              <a:t>Activité</a:t>
            </a:r>
            <a:r>
              <a:rPr lang="en-US" sz="32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</a:rPr>
              <a:t> de l’entreprise</a:t>
            </a:r>
            <a:endParaRPr lang="en-US" sz="3200" dirty="0">
              <a:solidFill>
                <a:srgbClr val="FF0000"/>
              </a:solidFill>
            </a:endParaRPr>
          </a:p>
          <a:p>
            <a:pPr defTabSz="914377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2000" dirty="0"/>
              <a:t>	Mr. MARIJON dirige 3 Boucheries Charcuteries traiteurs artisanales passant de la viande aux plats cuisinés et d’autres produits, avec une spécialisation dans la fabrication de saucissons, saucisses à rôtir, gueuses, d’andouillettes, merguez, chipolatas et de saucisses aux herbes.</a:t>
            </a:r>
          </a:p>
          <a:p>
            <a:pPr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</a:pPr>
            <a:r>
              <a:rPr lang="en-US" sz="2000" dirty="0"/>
              <a:t>	Ces principaux clients sont les particuliers et les revendeurs sur les marchés ; depuis quelque temps, il fait face à un accroissement d’activité car son entreprise gagne de plus en plus d’appels d’offres des grandes surfaces et autres revendeurs de produits du terroir.</a:t>
            </a:r>
          </a:p>
          <a:p>
            <a:pPr defTabSz="914377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2000" dirty="0"/>
              <a:t>	De plus à la suite d’un manque de place, il vient de créer un laboratoire de production pour augmenter sa production, ce qui lui permet de recruter du personnel.</a:t>
            </a:r>
          </a:p>
        </p:txBody>
      </p:sp>
      <p:pic>
        <p:nvPicPr>
          <p:cNvPr id="11" name="Image 10" descr="Une image contenant intérieur, magasin, vente&#10;&#10;Description générée automatiquement">
            <a:extLst>
              <a:ext uri="{FF2B5EF4-FFF2-40B4-BE49-F238E27FC236}">
                <a16:creationId xmlns:a16="http://schemas.microsoft.com/office/drawing/2014/main" id="{58C57A9F-0DFC-9503-F9EA-269FAAD56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077" y="2013306"/>
            <a:ext cx="3504343" cy="233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64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88D1EB2E-F49A-8C4E-0BB2-A38B646C8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480545"/>
            <a:ext cx="8637072" cy="847927"/>
          </a:xfrm>
        </p:spPr>
        <p:txBody>
          <a:bodyPr>
            <a:normAutofit/>
          </a:bodyPr>
          <a:lstStyle/>
          <a:p>
            <a:r>
              <a:rPr lang="fr-FR" sz="32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contexte</a:t>
            </a:r>
            <a:endParaRPr lang="fr-F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4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EFB084-C571-2978-75AB-2481CE846A2F}"/>
              </a:ext>
            </a:extLst>
          </p:cNvPr>
          <p:cNvSpPr txBox="1"/>
          <p:nvPr/>
        </p:nvSpPr>
        <p:spPr>
          <a:xfrm>
            <a:off x="734682" y="904508"/>
            <a:ext cx="10722635" cy="3039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fr-FR" sz="10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69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la suite de l’accroissement de son activité qui est de plus en plus conséquente, il voudrait investir dans deux poussoirs à viande pour se diversifier en gamme de produits et répondre à la demande de ses clients.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Il voudrait que son poussoir soit un produit recyclable en respectant les normes agroalimentaires avec un budget de 14 000 €.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</a:rPr>
              <a:t>	Mr MARIJON contact le bureau d’étude pour trouver la meilleure solution afin de pallier à cette surcharge d’activité</a:t>
            </a:r>
            <a:endParaRPr lang="fr-FR" sz="20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30B4F5-0D90-6E92-B8CF-1023F090D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422" y="4050101"/>
            <a:ext cx="2992583" cy="1683328"/>
          </a:xfrm>
          <a:prstGeom prst="rect">
            <a:avLst/>
          </a:prstGeom>
        </p:spPr>
      </p:pic>
      <p:pic>
        <p:nvPicPr>
          <p:cNvPr id="11" name="Image 10" descr="Une image contenant alimentation, pain&#10;&#10;Description générée automatiquement">
            <a:extLst>
              <a:ext uri="{FF2B5EF4-FFF2-40B4-BE49-F238E27FC236}">
                <a16:creationId xmlns:a16="http://schemas.microsoft.com/office/drawing/2014/main" id="{1C356E06-CF19-134C-EAC5-2D496D008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3" y="4064730"/>
            <a:ext cx="2752436" cy="166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7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30B326A-C054-4820-AFCA-FCB009ABC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265DFC7-1B2A-4A32-9C43-C48EA6FF6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1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53B328C-A402-44DE-AABB-9BFBB6617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814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EA69D7EB-B860-0EED-FE5A-5EE472AA0056}"/>
              </a:ext>
            </a:extLst>
          </p:cNvPr>
          <p:cNvSpPr txBox="1"/>
          <p:nvPr/>
        </p:nvSpPr>
        <p:spPr>
          <a:xfrm>
            <a:off x="3616790" y="5976195"/>
            <a:ext cx="4958419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u="sng" cap="all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Cahier des charges</a:t>
            </a:r>
            <a:endParaRPr lang="en-US" sz="3200" b="1" cap="all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0ABFC0D-1C36-B550-09CB-06BE559F5D3D}"/>
              </a:ext>
            </a:extLst>
          </p:cNvPr>
          <p:cNvSpPr txBox="1"/>
          <p:nvPr/>
        </p:nvSpPr>
        <p:spPr>
          <a:xfrm>
            <a:off x="21293" y="482172"/>
            <a:ext cx="6719979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891" indent="-228594"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Un produit robuste et résistant dans la durée</a:t>
            </a:r>
          </a:p>
          <a:p>
            <a:pPr marL="342891" indent="-228594"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Faciliter le démontage, le nettoyage et l’utilisation </a:t>
            </a:r>
          </a:p>
          <a:p>
            <a:pPr marL="342891" indent="-228594"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Respecter le budget de 28 000</a:t>
            </a:r>
            <a:r>
              <a:rPr lang="en-US" baseline="30000" dirty="0"/>
              <a:t> </a:t>
            </a:r>
            <a:r>
              <a:rPr lang="en-US" dirty="0"/>
              <a:t>€ pour 2 embosseurs</a:t>
            </a:r>
          </a:p>
          <a:p>
            <a:pPr marL="342891" indent="-228594"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Capacité de chargement de 20 litres pour réaliser entre 50 et 300 pièces suivant le produit par heure</a:t>
            </a:r>
          </a:p>
          <a:p>
            <a:pPr marL="342891" indent="-228594"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Conformité des normes agro-alimentaires et de la législation</a:t>
            </a:r>
          </a:p>
          <a:p>
            <a:pPr marL="342891" indent="-228594"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Prendre en compte les différentes fabrications (halal, casher, végétarien, végan).</a:t>
            </a:r>
          </a:p>
          <a:p>
            <a:pPr marL="342891" indent="-228594"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Fonctionner à l’énergie électrique et une solution en cas de panne </a:t>
            </a:r>
          </a:p>
          <a:p>
            <a:pPr marL="342891" indent="-228594"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Faciliter son déplacement pour gagner de la place pour la production et lors de son rangement</a:t>
            </a:r>
          </a:p>
          <a:p>
            <a:pPr marL="342891" indent="-228594" defTabSz="914377">
              <a:lnSpc>
                <a:spcPct val="110000"/>
              </a:lnSpc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en-US" dirty="0"/>
              <a:t>Eviter le port de l’appareil et l’encombrement sur les plans de travail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1DF00D8-05F3-44F6-A739-39FDAECC4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99255" y="482172"/>
            <a:ext cx="4652668" cy="5149101"/>
            <a:chOff x="6899254" y="482171"/>
            <a:chExt cx="4652668" cy="514910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0BE039F-BBF8-403F-8DCA-0880DB819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99254" y="482171"/>
              <a:ext cx="4652668" cy="5149101"/>
            </a:xfrm>
            <a:prstGeom prst="rect">
              <a:avLst/>
            </a:prstGeom>
            <a:blipFill dpi="0" rotWithShape="1">
              <a:blip r:embed="rId3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CD9F7AD-4C3D-4F91-87A4-9CF96BA11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39487" y="812507"/>
              <a:ext cx="400124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19E800C8-D438-68D6-E102-A5B8718991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4" r="7875" b="1"/>
          <a:stretch/>
        </p:blipFill>
        <p:spPr bwMode="auto">
          <a:xfrm>
            <a:off x="7239489" y="812508"/>
            <a:ext cx="4001248" cy="44598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4699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A3578FE-E6D1-CBD6-F9FC-C6A7F767FA35}"/>
              </a:ext>
            </a:extLst>
          </p:cNvPr>
          <p:cNvSpPr txBox="1"/>
          <p:nvPr/>
        </p:nvSpPr>
        <p:spPr>
          <a:xfrm>
            <a:off x="3044406" y="6062713"/>
            <a:ext cx="6103188" cy="692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36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Etude du la concurrence</a:t>
            </a:r>
            <a:endParaRPr lang="fr-FR" sz="3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 descr="Une image contenant table&#10;&#10;Description générée automatiquement">
            <a:extLst>
              <a:ext uri="{FF2B5EF4-FFF2-40B4-BE49-F238E27FC236}">
                <a16:creationId xmlns:a16="http://schemas.microsoft.com/office/drawing/2014/main" id="{4967004A-EA2D-6BB9-68BB-1A5F05D3B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796" y="231334"/>
            <a:ext cx="10472468" cy="5752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intérieur, appareil de cuisine&#10;&#10;Description générée automatiquement">
            <a:extLst>
              <a:ext uri="{FF2B5EF4-FFF2-40B4-BE49-F238E27FC236}">
                <a16:creationId xmlns:a16="http://schemas.microsoft.com/office/drawing/2014/main" id="{75FCF675-6255-482B-5742-F5977C7040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19" y="3538768"/>
            <a:ext cx="1308830" cy="1882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0528B5-29FB-07FF-B068-FA9B99BBCC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3" y="1262648"/>
            <a:ext cx="1478280" cy="1478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2120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B24FD-5A8C-5C72-D6FD-015A20832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3498" y="6007403"/>
            <a:ext cx="9293577" cy="1059305"/>
          </a:xfrm>
        </p:spPr>
        <p:txBody>
          <a:bodyPr>
            <a:normAutofit/>
          </a:bodyPr>
          <a:lstStyle/>
          <a:p>
            <a:r>
              <a:rPr lang="fr-FR" sz="3600" b="1" u="sng" dirty="0">
                <a:solidFill>
                  <a:srgbClr val="FF0000"/>
                </a:solidFill>
              </a:rPr>
              <a:t>Analyse du besoin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5F7CC6-E52E-EA0D-A0D5-5134BADEA9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8524" y="180591"/>
            <a:ext cx="6262777" cy="476073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18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365F91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6800" b="1" u="sng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qui le produit rend-il service ?</a:t>
            </a:r>
            <a:endParaRPr lang="fr-FR" sz="6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6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rend service à l’entreprise MARIJON</a:t>
            </a:r>
            <a:endParaRPr lang="fr-FR" sz="6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6800" b="1" u="sng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quel but ?</a:t>
            </a:r>
            <a:endParaRPr lang="fr-FR" sz="6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6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Pouvoir produire différentes gammes de saucissons en grande quantité </a:t>
            </a:r>
            <a:endParaRPr lang="fr-FR" sz="6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6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Augmenter la production à la suite de l’accroissement de l’activité</a:t>
            </a:r>
            <a:endParaRPr lang="fr-FR" sz="6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6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Eviter le portage de la machine, pour préserver la santé des ouvriers</a:t>
            </a:r>
            <a:endParaRPr lang="fr-FR" sz="6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6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Gain de place au niveau du laboratoire et faciliter son rangement ainsi que son nettoyage </a:t>
            </a:r>
            <a:endParaRPr lang="fr-FR" sz="6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6800" b="1" u="sng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quoi le produit agit-il ?</a:t>
            </a:r>
            <a:endParaRPr lang="fr-FR" sz="6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6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 la chair à saucisse pour les différentes gammes traditionnelles</a:t>
            </a:r>
            <a:endParaRPr lang="fr-FR" sz="6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6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 les préparations diverses végétariennes, végan, spécialité pour les fêtes et autres produits</a:t>
            </a:r>
            <a:endParaRPr lang="fr-FR" sz="6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72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EEA9FA1-D48D-4A01-B347-3535C780F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9773" y="201941"/>
            <a:ext cx="5713703" cy="4399559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7200" b="1" u="sng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Pourquoi le produit existe-t-il ?</a:t>
            </a:r>
            <a:endParaRPr lang="fr-FR" sz="7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7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augmenter la production de divers saucissons </a:t>
            </a:r>
            <a:endParaRPr lang="fr-FR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7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Permettre l’amélioration des conditions de travail</a:t>
            </a:r>
            <a:endParaRPr lang="fr-FR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7200" b="1" u="sng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Qu’est-ce qui pourrait faire évoluer le besoin ?</a:t>
            </a:r>
            <a:endParaRPr lang="fr-FR" sz="7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7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Changement d’habitude de consommation du client</a:t>
            </a:r>
            <a:endParaRPr lang="fr-FR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7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L’évolution du marché</a:t>
            </a:r>
            <a:endParaRPr lang="fr-FR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7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L’évolution de la législation ou des normes</a:t>
            </a:r>
            <a:r>
              <a:rPr lang="fr-FR" sz="7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7200" b="1" u="sng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Qu’est-ce qui pourrait faire disparaître le besoin ?</a:t>
            </a:r>
            <a:endParaRPr lang="fr-FR" sz="7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7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Consommation raisonnée</a:t>
            </a:r>
            <a:endParaRPr lang="fr-FR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7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Arrêt des élevages intensifs </a:t>
            </a:r>
            <a:endParaRPr lang="fr-FR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●"/>
              <a:tabLst>
                <a:tab pos="457189" algn="l"/>
              </a:tabLst>
            </a:pPr>
            <a:r>
              <a:rPr lang="fr-FR" sz="7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L’automatisation</a:t>
            </a:r>
            <a:endParaRPr lang="fr-FR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9354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72108A5-CE2C-4966-B863-66581E6E4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DF22E0-9870-4CBF-AA3A-D710A9D8D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48DA73-B56C-4BAB-9988-C048297EF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814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B2C95D25-26AC-2708-862E-46C55CE34D75}"/>
              </a:ext>
            </a:extLst>
          </p:cNvPr>
          <p:cNvSpPr txBox="1"/>
          <p:nvPr/>
        </p:nvSpPr>
        <p:spPr>
          <a:xfrm>
            <a:off x="1768176" y="6001733"/>
            <a:ext cx="8654523" cy="998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u="sng" cap="all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Bête à corne</a:t>
            </a:r>
            <a:endParaRPr lang="en-US" sz="3600" b="1" cap="all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0A1F6F-63A0-1673-47E2-E4F3DA9E7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3804" y="442980"/>
            <a:ext cx="7943273" cy="55854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4111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87B1055-632A-0637-8294-F0A57AB3177F}"/>
              </a:ext>
            </a:extLst>
          </p:cNvPr>
          <p:cNvSpPr txBox="1"/>
          <p:nvPr/>
        </p:nvSpPr>
        <p:spPr>
          <a:xfrm>
            <a:off x="1850621" y="6214008"/>
            <a:ext cx="8643011" cy="55152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u="sng" cap="all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Diagramme Pieuvre</a:t>
            </a:r>
            <a:endParaRPr lang="en-US" sz="3600" b="1" cap="all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0B6D6D6-AB43-CED3-473F-45414AA02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7740" y="175495"/>
            <a:ext cx="9148777" cy="59348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7621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D8F7ACC-BB95-0B6B-1FA9-09EC188A4554}"/>
              </a:ext>
            </a:extLst>
          </p:cNvPr>
          <p:cNvSpPr txBox="1"/>
          <p:nvPr/>
        </p:nvSpPr>
        <p:spPr>
          <a:xfrm>
            <a:off x="3044405" y="6124669"/>
            <a:ext cx="6103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Détail des fonctions</a:t>
            </a:r>
            <a:endParaRPr lang="fr-FR" sz="32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1075B0-BBA2-3C18-6B7C-C581271F0038}"/>
              </a:ext>
            </a:extLst>
          </p:cNvPr>
          <p:cNvSpPr txBox="1"/>
          <p:nvPr/>
        </p:nvSpPr>
        <p:spPr>
          <a:xfrm>
            <a:off x="161026" y="-19544"/>
            <a:ext cx="11869947" cy="6307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solidFill>
                  <a:srgbClr val="94363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FP1 : </a:t>
            </a:r>
            <a:endParaRPr lang="fr-FR" sz="20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L’utilisateur a la possibilité de mettre la chair à saucisse et les préparations diverses dans L’embosseur pour pousser afin de réaliser les saucisses.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FC1 : </a:t>
            </a:r>
            <a:endParaRPr lang="fr-FR" sz="20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Utilisateur :</a:t>
            </a:r>
            <a:r>
              <a:rPr lang="fr-FR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 la chair à saucisse et les préparations diverses dans l’embosseur.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FC2 : </a:t>
            </a:r>
            <a:endParaRPr lang="fr-FR" sz="20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Chair à Saucisse et Préparations diverses :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L’embosseur pousse les ingrédients pour le remplissage du boyau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FC3 : </a:t>
            </a:r>
            <a:endParaRPr lang="fr-FR" sz="20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Étanchéité </a:t>
            </a:r>
            <a:r>
              <a:rPr lang="fr-FR" sz="2000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fr-F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cette fonction consiste à préserver le mécanisme électrique ainsi que l’étanchéité de la cuve des chutes des préparations.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FC4 : </a:t>
            </a:r>
            <a:endParaRPr lang="fr-FR" sz="20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b="1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Budget :</a:t>
            </a:r>
            <a:r>
              <a:rPr lang="fr-FR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Le budget prévisionnel est défini par le coût de fabrication et le prix des produits concurrentiels sur le marché.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543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9990312-AA51-D700-6D77-8A526ED107AD}"/>
              </a:ext>
            </a:extLst>
          </p:cNvPr>
          <p:cNvSpPr txBox="1"/>
          <p:nvPr/>
        </p:nvSpPr>
        <p:spPr>
          <a:xfrm>
            <a:off x="268856" y="89177"/>
            <a:ext cx="11654288" cy="5594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FC5 :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Normes :</a:t>
            </a: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Elles assurent la cohérence des caractéristiques essentielles de l’embosseur, telles que la qualité, l’écologie, la sécurité, la fiabilité… (exemples de normes : étanchéité DEEE, HACCP alimentaire)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FC6 :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b="1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Sécurité :</a:t>
            </a:r>
            <a:r>
              <a:rPr lang="fr-FR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Les utilisateurs doivent pouvoir utiliser l’embosseur sans se blesser. Il doit être en matériau inoxydable pour garantir la comestibilité du produit et respecter les normes ci-dessus.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FC7 :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b="1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Nettoyage :</a:t>
            </a: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Pour le nettoyage quotidien réalisé avec un liquide antioxydant et éco responsable, le démontage des pièces en contact avec le produit doit être simple.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FC8 :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b="1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Recyclage :</a:t>
            </a:r>
            <a:r>
              <a:rPr lang="fr-FR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L’utilisation de matériaux recyclables s’inscrit dans une démarche écologique et environnementale.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BE5283-51F7-F9F0-7215-E21C2204D37A}"/>
              </a:ext>
            </a:extLst>
          </p:cNvPr>
          <p:cNvSpPr txBox="1"/>
          <p:nvPr/>
        </p:nvSpPr>
        <p:spPr>
          <a:xfrm>
            <a:off x="268856" y="5572712"/>
            <a:ext cx="11654288" cy="1285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FC9 :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Énergie :</a:t>
            </a:r>
            <a:r>
              <a:rPr lang="fr-FR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La puissance de l’embosseur est définie en fonction du volume et du type de préparation pour le fonctionnement de l’appareil.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94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2E1A2C-6332-DFF6-46B9-F0D53BABC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2237" y="2367618"/>
            <a:ext cx="2961967" cy="1969622"/>
          </a:xfrm>
        </p:spPr>
        <p:txBody>
          <a:bodyPr>
            <a:normAutofit/>
          </a:bodyPr>
          <a:lstStyle/>
          <a:p>
            <a:pPr algn="ctr"/>
            <a:r>
              <a:rPr lang="en-US" sz="3200" b="1" u="sng" cap="all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Tableau des fonctions</a:t>
            </a:r>
            <a:endParaRPr lang="en-US" sz="3200" b="1" cap="all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fr-FR" sz="3200" dirty="0"/>
          </a:p>
        </p:txBody>
      </p:sp>
      <p:pic>
        <p:nvPicPr>
          <p:cNvPr id="5" name="Espace réservé du contenu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E63BC7AE-EA0F-6A5D-40FB-B5D67AB7F5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336" y="170656"/>
            <a:ext cx="8126061" cy="6516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034EAE-493A-F473-2C0F-25DC6B1DC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95" y="170656"/>
            <a:ext cx="2394449" cy="1944663"/>
          </a:xfrm>
          <a:prstGeom prst="rect">
            <a:avLst/>
          </a:prstGeom>
        </p:spPr>
      </p:pic>
      <p:pic>
        <p:nvPicPr>
          <p:cNvPr id="9" name="Image 8" descr="Une image contenant ustensiles de cuisine&#10;&#10;Description générée automatiquement">
            <a:extLst>
              <a:ext uri="{FF2B5EF4-FFF2-40B4-BE49-F238E27FC236}">
                <a16:creationId xmlns:a16="http://schemas.microsoft.com/office/drawing/2014/main" id="{C973AE55-8A19-6A7B-1BED-3DFE2C17B2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94" y="4526503"/>
            <a:ext cx="2394449" cy="216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47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9BEC312-E096-132E-DB59-7D0880AF8E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6" y="637845"/>
            <a:ext cx="5941081" cy="5582307"/>
          </a:xfrm>
          <a:prstGeom prst="rect">
            <a:avLst/>
          </a:prstGeom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BAC0EEC7-E28D-431B-6DCC-5813FD435A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46" y="637846"/>
            <a:ext cx="5816968" cy="55823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5001DF-F376-A7B0-532B-4E75855474E2}"/>
              </a:ext>
            </a:extLst>
          </p:cNvPr>
          <p:cNvSpPr txBox="1"/>
          <p:nvPr/>
        </p:nvSpPr>
        <p:spPr>
          <a:xfrm>
            <a:off x="3203152" y="6171029"/>
            <a:ext cx="6103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Hiérarchisation des Fonctions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918621A-2D7F-A1B2-EB9F-B46B6F31678A}"/>
              </a:ext>
            </a:extLst>
          </p:cNvPr>
          <p:cNvSpPr txBox="1"/>
          <p:nvPr/>
        </p:nvSpPr>
        <p:spPr>
          <a:xfrm>
            <a:off x="1515426" y="102196"/>
            <a:ext cx="3150799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Tableau de hiérarchisation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A5CFAEA-03CC-53B2-17E0-574043CD02DF}"/>
              </a:ext>
            </a:extLst>
          </p:cNvPr>
          <p:cNvSpPr txBox="1"/>
          <p:nvPr/>
        </p:nvSpPr>
        <p:spPr>
          <a:xfrm>
            <a:off x="7663136" y="102196"/>
            <a:ext cx="37812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Histogramme de hiérarchisation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077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0E87395-988C-E58D-458A-243CCB641832}"/>
              </a:ext>
            </a:extLst>
          </p:cNvPr>
          <p:cNvSpPr txBox="1"/>
          <p:nvPr/>
        </p:nvSpPr>
        <p:spPr>
          <a:xfrm>
            <a:off x="1836549" y="6214008"/>
            <a:ext cx="8643011" cy="55152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u="sng" cap="all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Diagramme FAST</a:t>
            </a:r>
            <a:endParaRPr lang="en-US" sz="3600" b="1" cap="all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CC52702-48EE-9E01-C22C-AA856F216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8028" y="239285"/>
            <a:ext cx="9575953" cy="57940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5360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F2D38A-91BA-1681-4CCD-E68AAE655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198" y="5944097"/>
            <a:ext cx="9295603" cy="1056319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Analyse des valeurs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7419C8-FD61-99BB-1E57-7083A61A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653" y="244755"/>
            <a:ext cx="5426436" cy="801943"/>
          </a:xfrm>
        </p:spPr>
        <p:txBody>
          <a:bodyPr>
            <a:normAutofit/>
          </a:bodyPr>
          <a:lstStyle/>
          <a:p>
            <a:pPr algn="ctr"/>
            <a:r>
              <a:rPr lang="fr-FR" sz="18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Histogramme de comparaison coût et intérêt des fonctions avant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24587BF-BEDC-15FB-B638-6836F857BA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4071" y="232180"/>
            <a:ext cx="5010136" cy="802237"/>
          </a:xfrm>
        </p:spPr>
        <p:txBody>
          <a:bodyPr>
            <a:normAutofit/>
          </a:bodyPr>
          <a:lstStyle/>
          <a:p>
            <a:pPr algn="ctr"/>
            <a:r>
              <a:rPr lang="fr-FR" sz="18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Histogramme de comparaison coût et intérêt des fonctions après</a:t>
            </a:r>
            <a:endParaRPr lang="fr-FR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E5723F47-13B9-59DF-A690-330AC868660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071" y="1498980"/>
            <a:ext cx="5010136" cy="4340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D35451EF-80CD-A4F5-AF44-CCF76CB104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3" y="1498981"/>
            <a:ext cx="5426436" cy="4340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4338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>
            <a:extLst>
              <a:ext uri="{FF2B5EF4-FFF2-40B4-BE49-F238E27FC236}">
                <a16:creationId xmlns:a16="http://schemas.microsoft.com/office/drawing/2014/main" id="{ECD04CB3-FBD6-292C-65AC-0C8BF2141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6035716"/>
            <a:ext cx="8637072" cy="822289"/>
          </a:xfrm>
        </p:spPr>
        <p:txBody>
          <a:bodyPr>
            <a:normAutofit/>
          </a:bodyPr>
          <a:lstStyle/>
          <a:p>
            <a:r>
              <a:rPr lang="fr-FR" sz="3600" b="1" u="sng" dirty="0">
                <a:solidFill>
                  <a:srgbClr val="FF0000"/>
                </a:solidFill>
              </a:rPr>
              <a:t>AMDEC</a:t>
            </a:r>
          </a:p>
        </p:txBody>
      </p:sp>
      <p:pic>
        <p:nvPicPr>
          <p:cNvPr id="6" name="Image 5" descr="Une image contenant table&#10;&#10;Description générée automatiquement">
            <a:extLst>
              <a:ext uri="{FF2B5EF4-FFF2-40B4-BE49-F238E27FC236}">
                <a16:creationId xmlns:a16="http://schemas.microsoft.com/office/drawing/2014/main" id="{E65FD5D8-C152-D462-2C76-F3EB063A5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466" y="143454"/>
            <a:ext cx="8785076" cy="5892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119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4A8CF1C-E36C-CCE7-EA3E-E157DE09AC16}"/>
              </a:ext>
            </a:extLst>
          </p:cNvPr>
          <p:cNvSpPr txBox="1"/>
          <p:nvPr/>
        </p:nvSpPr>
        <p:spPr>
          <a:xfrm>
            <a:off x="3043947" y="6235431"/>
            <a:ext cx="61041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Schéma cinématique</a:t>
            </a:r>
            <a:endParaRPr lang="fr-FR" sz="3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DAE704-FF53-B542-929B-B814FA647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913" y="37794"/>
            <a:ext cx="5542280" cy="63046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3A6914-EC66-9735-23E0-D4B537FA8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467" y="1812838"/>
            <a:ext cx="2149813" cy="2014015"/>
          </a:xfrm>
          <a:prstGeom prst="rect">
            <a:avLst/>
          </a:prstGeom>
        </p:spPr>
      </p:pic>
      <p:pic>
        <p:nvPicPr>
          <p:cNvPr id="10" name="Image 9" descr="Une image contenant objets métalliques, matériel&#10;&#10;Description générée automatiquement">
            <a:extLst>
              <a:ext uri="{FF2B5EF4-FFF2-40B4-BE49-F238E27FC236}">
                <a16:creationId xmlns:a16="http://schemas.microsoft.com/office/drawing/2014/main" id="{F166F8E4-D9A3-41E0-9FB8-47CF45C49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74" y="4038154"/>
            <a:ext cx="2338401" cy="21189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457D43-C4DC-9B2D-1BE1-F0F0C37474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00" y="192462"/>
            <a:ext cx="3766493" cy="149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11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10A6E95-55AF-5FAC-8AD1-4C3CFFA10369}"/>
              </a:ext>
            </a:extLst>
          </p:cNvPr>
          <p:cNvSpPr txBox="1"/>
          <p:nvPr/>
        </p:nvSpPr>
        <p:spPr>
          <a:xfrm>
            <a:off x="3043947" y="6089675"/>
            <a:ext cx="61041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Calcul de RDM</a:t>
            </a:r>
            <a:endParaRPr lang="fr-FR" sz="3200" dirty="0"/>
          </a:p>
        </p:txBody>
      </p:sp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7DA18126-E2DC-19FA-EE39-BB77B6593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26" y="98281"/>
            <a:ext cx="4870388" cy="5991393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29C1CF54-AFB7-8286-A0FF-BEB919486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0" y="98281"/>
            <a:ext cx="4758614" cy="599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77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3B92CE3-D85D-FA5E-226F-99911F212202}"/>
              </a:ext>
            </a:extLst>
          </p:cNvPr>
          <p:cNvSpPr txBox="1"/>
          <p:nvPr/>
        </p:nvSpPr>
        <p:spPr>
          <a:xfrm>
            <a:off x="3040907" y="6138313"/>
            <a:ext cx="61041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Calcul de RDM</a:t>
            </a:r>
            <a:endParaRPr lang="fr-FR" sz="3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F84D26C-D538-1886-6AB4-516DFEA19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6" y="225730"/>
            <a:ext cx="4533090" cy="5820015"/>
          </a:xfrm>
          <a:prstGeom prst="rect">
            <a:avLst/>
          </a:prstGeom>
        </p:spPr>
      </p:pic>
      <p:pic>
        <p:nvPicPr>
          <p:cNvPr id="7" name="Image 6" descr="Une image contenant texte, document&#10;&#10;Description générée automatiquement">
            <a:extLst>
              <a:ext uri="{FF2B5EF4-FFF2-40B4-BE49-F238E27FC236}">
                <a16:creationId xmlns:a16="http://schemas.microsoft.com/office/drawing/2014/main" id="{8E6FC9CC-999A-3899-0865-0261C89E8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346" y="225730"/>
            <a:ext cx="4533090" cy="38520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216A6D-7FDB-B1EA-7A75-CC42524F7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347" y="4160864"/>
            <a:ext cx="4533088" cy="188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87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0537F19-6AAF-F30E-9993-27F8943CD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606" y="129931"/>
            <a:ext cx="4819407" cy="59594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660928A-9BD9-5445-9F53-0B9640C64CBA}"/>
              </a:ext>
            </a:extLst>
          </p:cNvPr>
          <p:cNvSpPr txBox="1"/>
          <p:nvPr/>
        </p:nvSpPr>
        <p:spPr>
          <a:xfrm>
            <a:off x="3024492" y="6143294"/>
            <a:ext cx="70533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Calcul de statique de la structure</a:t>
            </a:r>
            <a:endParaRPr lang="fr-FR" sz="3200" dirty="0"/>
          </a:p>
        </p:txBody>
      </p:sp>
      <p:pic>
        <p:nvPicPr>
          <p:cNvPr id="8" name="Image 7" descr="Une image contenant charrette à bras, appareil de cuisine, poêle&#10;&#10;Description générée automatiquement">
            <a:extLst>
              <a:ext uri="{FF2B5EF4-FFF2-40B4-BE49-F238E27FC236}">
                <a16:creationId xmlns:a16="http://schemas.microsoft.com/office/drawing/2014/main" id="{1665CAAE-7EAA-74DE-7A9A-38B0F47F5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06" y="1071358"/>
            <a:ext cx="4467397" cy="390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66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2774752C-33DE-FEF5-87B3-1FA6110E68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3790" y="6078169"/>
            <a:ext cx="1124419" cy="977621"/>
          </a:xfrm>
        </p:spPr>
        <p:txBody>
          <a:bodyPr>
            <a:normAutofit/>
          </a:bodyPr>
          <a:lstStyle/>
          <a:p>
            <a:r>
              <a:rPr lang="fr-FR" sz="3200" b="1" u="sng" dirty="0">
                <a:solidFill>
                  <a:srgbClr val="FF0000"/>
                </a:solidFill>
              </a:rPr>
              <a:t>CAO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F9673E-1133-7A4D-4929-C5E48002D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782" y="309392"/>
            <a:ext cx="3414433" cy="2447255"/>
          </a:xfrm>
          <a:prstGeom prst="rect">
            <a:avLst/>
          </a:prstGeom>
        </p:spPr>
      </p:pic>
      <p:pic>
        <p:nvPicPr>
          <p:cNvPr id="7" name="Image 6" descr="Une image contenant tableau blanc&#10;&#10;Description générée automatiquement">
            <a:extLst>
              <a:ext uri="{FF2B5EF4-FFF2-40B4-BE49-F238E27FC236}">
                <a16:creationId xmlns:a16="http://schemas.microsoft.com/office/drawing/2014/main" id="{397657B7-725E-6CBA-014B-F3078E691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78" y="309391"/>
            <a:ext cx="3722309" cy="1577773"/>
          </a:xfrm>
          <a:prstGeom prst="rect">
            <a:avLst/>
          </a:prstGeom>
        </p:spPr>
      </p:pic>
      <p:pic>
        <p:nvPicPr>
          <p:cNvPr id="9" name="Image 8" descr="Une image contenant noir, matériel&#10;&#10;Description générée automatiquement">
            <a:extLst>
              <a:ext uri="{FF2B5EF4-FFF2-40B4-BE49-F238E27FC236}">
                <a16:creationId xmlns:a16="http://schemas.microsoft.com/office/drawing/2014/main" id="{D6C1A9B6-C642-F8DC-83EC-278CB121E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782" y="3258766"/>
            <a:ext cx="3414433" cy="2560337"/>
          </a:xfrm>
          <a:prstGeom prst="rect">
            <a:avLst/>
          </a:prstGeom>
        </p:spPr>
      </p:pic>
      <p:pic>
        <p:nvPicPr>
          <p:cNvPr id="11" name="Image 10" descr="Une image contenant objets métalliques, serrure&#10;&#10;Description générée automatiquement">
            <a:extLst>
              <a:ext uri="{FF2B5EF4-FFF2-40B4-BE49-F238E27FC236}">
                <a16:creationId xmlns:a16="http://schemas.microsoft.com/office/drawing/2014/main" id="{06F60619-EDB4-831C-573A-78CEC541EE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832" y="309391"/>
            <a:ext cx="3508225" cy="2447255"/>
          </a:xfrm>
          <a:prstGeom prst="rect">
            <a:avLst/>
          </a:prstGeom>
        </p:spPr>
      </p:pic>
      <p:pic>
        <p:nvPicPr>
          <p:cNvPr id="13" name="Image 12" descr="Une image contenant charrette à bras, appareil de cuisine&#10;&#10;Description générée automatiquement">
            <a:extLst>
              <a:ext uri="{FF2B5EF4-FFF2-40B4-BE49-F238E27FC236}">
                <a16:creationId xmlns:a16="http://schemas.microsoft.com/office/drawing/2014/main" id="{13244AB7-F49E-B45C-BBC2-1746F49DC4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78" y="2124993"/>
            <a:ext cx="3722309" cy="369411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4D5892-3D60-4966-DAD0-72D385BBA4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832" y="3258766"/>
            <a:ext cx="3508225" cy="256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78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D2060B-3A34-F550-31D2-10220F8D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874" y="5911913"/>
            <a:ext cx="9293577" cy="1059305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Mise en plan des assemblages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B30F28D-644A-AAF6-9ECD-19128666F9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00" y="619125"/>
            <a:ext cx="5692563" cy="4800600"/>
          </a:xfrm>
          <a:prstGeom prst="rect">
            <a:avLst/>
          </a:prstGeom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4220CA8-3B5E-E103-E9F5-9D8EEE70C4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337" y="619125"/>
            <a:ext cx="5692563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94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BCB40AC-7F26-B23A-B134-567975ED8A91}"/>
              </a:ext>
            </a:extLst>
          </p:cNvPr>
          <p:cNvSpPr txBox="1"/>
          <p:nvPr/>
        </p:nvSpPr>
        <p:spPr>
          <a:xfrm>
            <a:off x="2873553" y="6128585"/>
            <a:ext cx="64448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u="sng" dirty="0">
                <a:solidFill>
                  <a:srgbClr val="FF0000"/>
                </a:solidFill>
              </a:rPr>
              <a:t>Mise en plan de pièces</a:t>
            </a:r>
            <a:endParaRPr lang="fr-FR" sz="3200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AE9DD52A-D08F-6AA3-F3B5-A85F302A87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2" y="800099"/>
            <a:ext cx="5589789" cy="4686299"/>
          </a:xfrm>
          <a:prstGeom prst="rect">
            <a:avLst/>
          </a:prstGeo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A88A7A39-F3C5-E3D3-5D10-B77C9F7476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751" y="800100"/>
            <a:ext cx="5611272" cy="468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230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831074-7904-BBEB-120B-D58B1E2CA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006" y="5919535"/>
            <a:ext cx="10687987" cy="1059305"/>
          </a:xfrm>
        </p:spPr>
        <p:txBody>
          <a:bodyPr/>
          <a:lstStyle/>
          <a:p>
            <a:r>
              <a:rPr lang="fr-FR" b="1" u="sng" dirty="0">
                <a:solidFill>
                  <a:srgbClr val="FF0000"/>
                </a:solidFill>
              </a:rPr>
              <a:t>Cotation fonctionnelle d’un assemblage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48250C1-C90A-A3DF-197C-B9C3A90895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55994" y="175946"/>
            <a:ext cx="4598121" cy="5761522"/>
          </a:xfrm>
          <a:prstGeom prst="rect">
            <a:avLst/>
          </a:prstGeom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76795BC-0BAE-835C-B269-12DD3975632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0967" y="65647"/>
            <a:ext cx="4598124" cy="598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55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7F1C217C-3D10-6E81-BE9C-FD2F5182E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275" y="2198952"/>
            <a:ext cx="3989752" cy="1693553"/>
          </a:xfrm>
        </p:spPr>
        <p:txBody>
          <a:bodyPr>
            <a:noAutofit/>
          </a:bodyPr>
          <a:lstStyle/>
          <a:p>
            <a:r>
              <a:rPr lang="fr-FR" sz="3200" b="1" u="sng" dirty="0">
                <a:solidFill>
                  <a:srgbClr val="FF0000"/>
                </a:solidFill>
              </a:rPr>
              <a:t>Cotation fonctionnelle d’une pièce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8AB872E-6C1A-4C0B-A53E-C32072839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B910F639-6B0E-4BF7-82EC-9CDBD34C2E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15CCB3E-2561-4C96-BE5B-19662F585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124847F-655A-97BF-C4BB-7CF28B0ACE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1" r="5743" b="-2"/>
          <a:stretch/>
        </p:blipFill>
        <p:spPr>
          <a:xfrm rot="16200000">
            <a:off x="5550540" y="-391233"/>
            <a:ext cx="4466451" cy="687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5144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EDDBD8-3F18-1490-11CE-D40AB1B34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49" y="5945603"/>
            <a:ext cx="10995101" cy="1059305"/>
          </a:xfrm>
        </p:spPr>
        <p:txBody>
          <a:bodyPr/>
          <a:lstStyle/>
          <a:p>
            <a:r>
              <a:rPr lang="fr-FR" b="1" u="sng" dirty="0">
                <a:solidFill>
                  <a:srgbClr val="FF0000"/>
                </a:solidFill>
              </a:rPr>
              <a:t>Prix de l’embosseur et produit d’entretien</a:t>
            </a:r>
          </a:p>
        </p:txBody>
      </p:sp>
      <p:pic>
        <p:nvPicPr>
          <p:cNvPr id="5" name="Espace réservé du contenu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B74F4CF5-F01C-046A-1262-0734C7737C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1" y="84006"/>
            <a:ext cx="5216860" cy="602070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BA203C-1845-542C-6AF7-1612E5B91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1331" y="402334"/>
            <a:ext cx="596647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Produit de nettoyage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produit utilis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pour nettoyer l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embosseur est </a:t>
            </a:r>
            <a:r>
              <a:rPr kumimoji="0" lang="fr-FR" altLang="fr-FR" b="1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ACTIPUR ENZYPIN professionnel 552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s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agit d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d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tergent et d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sinfectant 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cologique.</a:t>
            </a: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D56381-2B34-9C01-CED9-76EB6A11A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1533" y="1753790"/>
            <a:ext cx="4486275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fr-FR" altLang="fr-FR" b="0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Caract</a:t>
            </a:r>
            <a:r>
              <a:rPr kumimoji="0" lang="fr-FR" altLang="fr-FR" b="0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ristiques :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Contact alimentaire HACCP</a:t>
            </a: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Fabrication Fran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ç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aise</a:t>
            </a: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 compris entre 1.5 et 2.5 donc respecte les normes environnementales EN 14 476 / EN 1276 / EN 13697 / EN 1650</a:t>
            </a: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Bact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ricide, levuricide, fongicide, virucide</a:t>
            </a: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98.6% d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dients d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origine v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tales et min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rales</a:t>
            </a: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dients biod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gradables selon la norme OCDE 301</a:t>
            </a:r>
            <a:endParaRPr kumimoji="0" lang="fr-FR" altLang="fr-FR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2D6B6834-A039-BAFB-B927-250CF0155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93" y="2378156"/>
            <a:ext cx="1709223" cy="26321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9638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A2F117-165F-3D63-BC9A-C7E29554D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4425" y="2208362"/>
            <a:ext cx="8637073" cy="1514651"/>
          </a:xfrm>
        </p:spPr>
        <p:txBody>
          <a:bodyPr>
            <a:normAutofit/>
          </a:bodyPr>
          <a:lstStyle/>
          <a:p>
            <a:r>
              <a:rPr lang="fr-FR" sz="4800" b="1" u="sng" dirty="0">
                <a:solidFill>
                  <a:srgbClr val="FF0000"/>
                </a:solidFill>
              </a:rPr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2765861688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Nuances de gri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Galerie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355</TotalTime>
  <Words>965</Words>
  <Application>Microsoft Office PowerPoint</Application>
  <PresentationFormat>Grand écran</PresentationFormat>
  <Paragraphs>120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3" baseType="lpstr">
      <vt:lpstr>Arial</vt:lpstr>
      <vt:lpstr>Calibri</vt:lpstr>
      <vt:lpstr>Rockwell</vt:lpstr>
      <vt:lpstr>Wingdings</vt:lpstr>
      <vt:lpstr>Galerie</vt:lpstr>
      <vt:lpstr>Dossier projet TEM</vt:lpstr>
      <vt:lpstr>Présentation PowerPoint</vt:lpstr>
      <vt:lpstr>Présentation PowerPoint</vt:lpstr>
      <vt:lpstr>Présentation de l’entrepise</vt:lpstr>
      <vt:lpstr>Présentation PowerPoint</vt:lpstr>
      <vt:lpstr>Présentation PowerPoint</vt:lpstr>
      <vt:lpstr>Présentation PowerPoint</vt:lpstr>
      <vt:lpstr>Analyse du besoin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Analyse des valeurs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Mise en plan des assemblages</vt:lpstr>
      <vt:lpstr>Présentation PowerPoint</vt:lpstr>
      <vt:lpstr>Cotation fonctionnelle d’un assemblage</vt:lpstr>
      <vt:lpstr>Présentation PowerPoint</vt:lpstr>
      <vt:lpstr>Prix de l’embosseur et produit d’entretien</vt:lpstr>
      <vt:lpstr>Merci pour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TALLARON</dc:creator>
  <cp:lastModifiedBy>Pierre TALLARON</cp:lastModifiedBy>
  <cp:revision>68</cp:revision>
  <dcterms:created xsi:type="dcterms:W3CDTF">2022-09-16T08:33:26Z</dcterms:created>
  <dcterms:modified xsi:type="dcterms:W3CDTF">2022-09-16T14:55:27Z</dcterms:modified>
</cp:coreProperties>
</file>